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519" r:id="rId2"/>
    <p:sldId id="559" r:id="rId3"/>
    <p:sldId id="560" r:id="rId4"/>
    <p:sldId id="566" r:id="rId5"/>
    <p:sldId id="567" r:id="rId6"/>
    <p:sldId id="580" r:id="rId7"/>
    <p:sldId id="568" r:id="rId8"/>
    <p:sldId id="569" r:id="rId9"/>
    <p:sldId id="570" r:id="rId10"/>
    <p:sldId id="571" r:id="rId11"/>
    <p:sldId id="572" r:id="rId12"/>
    <p:sldId id="573" r:id="rId13"/>
    <p:sldId id="574" r:id="rId14"/>
    <p:sldId id="575" r:id="rId15"/>
    <p:sldId id="581" r:id="rId16"/>
    <p:sldId id="54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7A1F79D-96ED-4F08-88D4-798D74E7C934}">
          <p14:sldIdLst>
            <p14:sldId id="519"/>
            <p14:sldId id="559"/>
            <p14:sldId id="560"/>
            <p14:sldId id="566"/>
            <p14:sldId id="567"/>
            <p14:sldId id="580"/>
            <p14:sldId id="568"/>
            <p14:sldId id="569"/>
            <p14:sldId id="570"/>
            <p14:sldId id="571"/>
            <p14:sldId id="572"/>
            <p14:sldId id="573"/>
            <p14:sldId id="574"/>
            <p14:sldId id="575"/>
            <p14:sldId id="581"/>
            <p14:sldId id="54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33CC33"/>
    <a:srgbClr val="65FFAB"/>
    <a:srgbClr val="A7E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12" autoAdjust="0"/>
    <p:restoredTop sz="94118" autoAdjust="0"/>
  </p:normalViewPr>
  <p:slideViewPr>
    <p:cSldViewPr>
      <p:cViewPr varScale="1">
        <p:scale>
          <a:sx n="30" d="100"/>
          <a:sy n="30" d="100"/>
        </p:scale>
        <p:origin x="1210" y="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Work\Desktop\Assessment\EA_Maturity\Rada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rtl="1">
              <a:defRPr sz="1400" b="1" i="0" u="none" strike="noStrike" kern="1200" spc="0" baseline="0">
                <a:solidFill>
                  <a:srgbClr val="0070C0"/>
                </a:solidFill>
                <a:latin typeface="+mn-lt"/>
                <a:ea typeface="+mn-ea"/>
                <a:cs typeface="B Mitra" panose="00000400000000000000" pitchFamily="2" charset="-78"/>
              </a:defRPr>
            </a:pPr>
            <a:r>
              <a:rPr lang="fa-IR" sz="1400" b="1">
                <a:solidFill>
                  <a:srgbClr val="0070C0"/>
                </a:solidFill>
              </a:rPr>
              <a:t>نتایج خودارزیابی بلوغ معماری سازمانی</a:t>
            </a:r>
          </a:p>
        </c:rich>
      </c:tx>
      <c:overlay val="0"/>
      <c:spPr>
        <a:noFill/>
        <a:ln>
          <a:noFill/>
        </a:ln>
        <a:effectLst/>
      </c:spPr>
    </c:title>
    <c:autoTitleDeleted val="0"/>
    <c:plotArea>
      <c:layout/>
      <c:radarChart>
        <c:radarStyle val="marker"/>
        <c:varyColors val="0"/>
        <c:ser>
          <c:idx val="0"/>
          <c:order val="0"/>
          <c:spPr>
            <a:ln w="28575" cap="rnd">
              <a:solidFill>
                <a:schemeClr val="accent1"/>
              </a:solidFill>
              <a:round/>
            </a:ln>
            <a:effectLst/>
          </c:spPr>
          <c:marker>
            <c:symbol val="none"/>
          </c:marker>
          <c:cat>
            <c:strRef>
              <c:f>Sheet1!$G$7:$O$7</c:f>
              <c:strCache>
                <c:ptCount val="8"/>
                <c:pt idx="0">
                  <c:v>برنامه‌ریزی و هدف‌گذاری</c:v>
                </c:pt>
                <c:pt idx="1">
                  <c:v>راهبری</c:v>
                </c:pt>
                <c:pt idx="2">
                  <c:v>چارچوب و ابزار</c:v>
                </c:pt>
                <c:pt idx="3">
                  <c:v>فراورده‌های معماری</c:v>
                </c:pt>
                <c:pt idx="4">
                  <c:v>نقشه‌راه پیاده‌سازی</c:v>
                </c:pt>
                <c:pt idx="5">
                  <c:v>همراستایی و یکپارچگی</c:v>
                </c:pt>
                <c:pt idx="6">
                  <c:v>ارتباطات و آموزش</c:v>
                </c:pt>
                <c:pt idx="7">
                  <c:v>همکاری و حمایت</c:v>
                </c:pt>
              </c:strCache>
            </c:strRef>
          </c:cat>
          <c:val>
            <c:numRef>
              <c:f>Sheet1!$G$8:$O$8</c:f>
              <c:numCache>
                <c:formatCode>General</c:formatCode>
                <c:ptCount val="8"/>
                <c:pt idx="0">
                  <c:v>3</c:v>
                </c:pt>
                <c:pt idx="1">
                  <c:v>1</c:v>
                </c:pt>
                <c:pt idx="2">
                  <c:v>2</c:v>
                </c:pt>
                <c:pt idx="3">
                  <c:v>2</c:v>
                </c:pt>
                <c:pt idx="4">
                  <c:v>3</c:v>
                </c:pt>
                <c:pt idx="5">
                  <c:v>2</c:v>
                </c:pt>
                <c:pt idx="6">
                  <c:v>4</c:v>
                </c:pt>
                <c:pt idx="7">
                  <c:v>3</c:v>
                </c:pt>
              </c:numCache>
            </c:numRef>
          </c:val>
        </c:ser>
        <c:dLbls>
          <c:showLegendKey val="0"/>
          <c:showVal val="0"/>
          <c:showCatName val="0"/>
          <c:showSerName val="0"/>
          <c:showPercent val="0"/>
          <c:showBubbleSize val="0"/>
        </c:dLbls>
        <c:axId val="-53035616"/>
        <c:axId val="-53044864"/>
      </c:radarChart>
      <c:catAx>
        <c:axId val="-53035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95000"/>
                    <a:lumOff val="5000"/>
                  </a:schemeClr>
                </a:solidFill>
                <a:latin typeface="+mn-lt"/>
                <a:ea typeface="+mn-ea"/>
                <a:cs typeface="B Mitra" panose="00000400000000000000" pitchFamily="2" charset="-78"/>
              </a:defRPr>
            </a:pPr>
            <a:endParaRPr lang="en-US"/>
          </a:p>
        </c:txPr>
        <c:crossAx val="-53044864"/>
        <c:crosses val="autoZero"/>
        <c:auto val="1"/>
        <c:lblAlgn val="ctr"/>
        <c:lblOffset val="100"/>
        <c:noMultiLvlLbl val="0"/>
      </c:catAx>
      <c:valAx>
        <c:axId val="-53044864"/>
        <c:scaling>
          <c:orientation val="minMax"/>
          <c:max val="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rtl="1">
              <a:defRPr sz="1100" b="0" i="0" u="none" strike="noStrike" kern="1200" baseline="0">
                <a:solidFill>
                  <a:schemeClr val="accent5"/>
                </a:solidFill>
                <a:latin typeface="+mn-lt"/>
                <a:ea typeface="+mn-ea"/>
                <a:cs typeface="B Mitra" panose="00000400000000000000" pitchFamily="2" charset="-78"/>
              </a:defRPr>
            </a:pPr>
            <a:endParaRPr lang="en-US"/>
          </a:p>
        </c:txPr>
        <c:crossAx val="-5303561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400">
          <a:cs typeface="B Mitra" panose="00000400000000000000" pitchFamily="2" charset="-78"/>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FCE663-729B-4498-9AF2-59103F5FE897}" type="doc">
      <dgm:prSet loTypeId="urn:microsoft.com/office/officeart/2005/8/layout/hierarchy4" loCatId="list" qsTypeId="urn:microsoft.com/office/officeart/2005/8/quickstyle/simple3" qsCatId="simple" csTypeId="urn:microsoft.com/office/officeart/2005/8/colors/accent1_1" csCatId="accent1" phldr="1"/>
      <dgm:spPr/>
      <dgm:t>
        <a:bodyPr/>
        <a:lstStyle/>
        <a:p>
          <a:endParaRPr lang="en-US"/>
        </a:p>
      </dgm:t>
    </dgm:pt>
    <dgm:pt modelId="{07E0B2B7-D2B4-4D15-A012-DE746A099BDD}">
      <dgm:prSet phldrT="[Text]" custT="1"/>
      <dgm:spPr/>
      <dgm:t>
        <a:bodyPr lIns="0" rIns="0" anchor="b" anchorCtr="0"/>
        <a:lstStyle/>
        <a:p>
          <a:pPr rtl="1"/>
          <a:r>
            <a:rPr lang="fa-IR" sz="1200" b="1" dirty="0" smtClean="0">
              <a:cs typeface="B Mitra" panose="00000400000000000000" pitchFamily="2" charset="-78"/>
            </a:rPr>
            <a:t>برنامه‌ریزی و هدف‌گذاری</a:t>
          </a:r>
          <a:endParaRPr lang="en-US" sz="1200" b="1" dirty="0">
            <a:cs typeface="B Mitra" panose="00000400000000000000" pitchFamily="2" charset="-78"/>
          </a:endParaRPr>
        </a:p>
      </dgm:t>
    </dgm:pt>
    <dgm:pt modelId="{B6FFDD98-BDBD-4F82-9801-A6FCF3CF2A12}" type="parTrans" cxnId="{9C1AFF38-7737-4A60-BD87-0EDFC7DB5250}">
      <dgm:prSet/>
      <dgm:spPr/>
      <dgm:t>
        <a:bodyPr/>
        <a:lstStyle/>
        <a:p>
          <a:pPr rtl="1"/>
          <a:endParaRPr lang="en-US" sz="1200" b="1">
            <a:cs typeface="B Mitra" panose="00000400000000000000" pitchFamily="2" charset="-78"/>
          </a:endParaRPr>
        </a:p>
      </dgm:t>
    </dgm:pt>
    <dgm:pt modelId="{A509D1A1-5433-4B98-97AF-0FC36FD186C1}" type="sibTrans" cxnId="{9C1AFF38-7737-4A60-BD87-0EDFC7DB5250}">
      <dgm:prSet/>
      <dgm:spPr/>
      <dgm:t>
        <a:bodyPr/>
        <a:lstStyle/>
        <a:p>
          <a:pPr rtl="1"/>
          <a:endParaRPr lang="en-US" sz="1200" b="1">
            <a:cs typeface="B Mitra" panose="00000400000000000000" pitchFamily="2" charset="-78"/>
          </a:endParaRPr>
        </a:p>
      </dgm:t>
    </dgm:pt>
    <dgm:pt modelId="{D868F51A-A49D-4BA8-AE78-CF21FDD1B942}">
      <dgm:prSet custT="1"/>
      <dgm:spPr/>
      <dgm:t>
        <a:bodyPr lIns="0" rIns="0" anchor="b" anchorCtr="0"/>
        <a:lstStyle/>
        <a:p>
          <a:pPr rtl="1"/>
          <a:r>
            <a:rPr lang="fa-IR" sz="1200" b="1" dirty="0" smtClean="0">
              <a:cs typeface="B Mitra" panose="00000400000000000000" pitchFamily="2" charset="-78"/>
            </a:rPr>
            <a:t>راهبری</a:t>
          </a:r>
        </a:p>
        <a:p>
          <a:pPr rtl="1"/>
          <a:endParaRPr lang="en-US" sz="1200" b="1" dirty="0">
            <a:cs typeface="B Mitra" panose="00000400000000000000" pitchFamily="2" charset="-78"/>
          </a:endParaRPr>
        </a:p>
      </dgm:t>
    </dgm:pt>
    <dgm:pt modelId="{9057ACB3-DE36-454E-81F2-99AF1C12970A}" type="parTrans" cxnId="{C8027235-D38B-4B79-9699-0ADDDF2DF037}">
      <dgm:prSet/>
      <dgm:spPr/>
      <dgm:t>
        <a:bodyPr/>
        <a:lstStyle/>
        <a:p>
          <a:pPr rtl="1"/>
          <a:endParaRPr lang="en-US" sz="1200" b="1">
            <a:cs typeface="B Mitra" panose="00000400000000000000" pitchFamily="2" charset="-78"/>
          </a:endParaRPr>
        </a:p>
      </dgm:t>
    </dgm:pt>
    <dgm:pt modelId="{FE91902D-001B-450B-91A6-4AC618EDDE99}" type="sibTrans" cxnId="{C8027235-D38B-4B79-9699-0ADDDF2DF037}">
      <dgm:prSet/>
      <dgm:spPr/>
      <dgm:t>
        <a:bodyPr/>
        <a:lstStyle/>
        <a:p>
          <a:pPr rtl="1"/>
          <a:endParaRPr lang="en-US" sz="1200" b="1">
            <a:cs typeface="B Mitra" panose="00000400000000000000" pitchFamily="2" charset="-78"/>
          </a:endParaRPr>
        </a:p>
      </dgm:t>
    </dgm:pt>
    <dgm:pt modelId="{0C1D1C91-CA67-4C84-8D72-91C2E29CBBF4}">
      <dgm:prSet custT="1"/>
      <dgm:spPr/>
      <dgm:t>
        <a:bodyPr lIns="0" rIns="0" anchor="b" anchorCtr="0"/>
        <a:lstStyle/>
        <a:p>
          <a:pPr rtl="1"/>
          <a:r>
            <a:rPr lang="fa-IR" sz="1200" b="1" dirty="0" smtClean="0">
              <a:cs typeface="B Mitra" panose="00000400000000000000" pitchFamily="2" charset="-78"/>
            </a:rPr>
            <a:t>چارچوب و ابزار</a:t>
          </a:r>
          <a:endParaRPr lang="en-US" sz="1200" b="1" dirty="0">
            <a:cs typeface="B Mitra" panose="00000400000000000000" pitchFamily="2" charset="-78"/>
          </a:endParaRPr>
        </a:p>
      </dgm:t>
    </dgm:pt>
    <dgm:pt modelId="{3510A7A3-168E-4D62-B249-C79818D20E11}" type="parTrans" cxnId="{22124874-5157-4949-931D-342F199140A5}">
      <dgm:prSet/>
      <dgm:spPr/>
      <dgm:t>
        <a:bodyPr/>
        <a:lstStyle/>
        <a:p>
          <a:pPr rtl="1"/>
          <a:endParaRPr lang="en-US" sz="1200" b="1">
            <a:cs typeface="B Mitra" panose="00000400000000000000" pitchFamily="2" charset="-78"/>
          </a:endParaRPr>
        </a:p>
      </dgm:t>
    </dgm:pt>
    <dgm:pt modelId="{758B52AE-66F3-4E06-9203-7F5C5709904D}" type="sibTrans" cxnId="{22124874-5157-4949-931D-342F199140A5}">
      <dgm:prSet/>
      <dgm:spPr/>
      <dgm:t>
        <a:bodyPr/>
        <a:lstStyle/>
        <a:p>
          <a:pPr rtl="1"/>
          <a:endParaRPr lang="en-US" sz="1200" b="1">
            <a:cs typeface="B Mitra" panose="00000400000000000000" pitchFamily="2" charset="-78"/>
          </a:endParaRPr>
        </a:p>
      </dgm:t>
    </dgm:pt>
    <dgm:pt modelId="{6951D3F7-AFFB-4F9D-A5F4-83587460BA6B}">
      <dgm:prSet custT="1"/>
      <dgm:spPr/>
      <dgm:t>
        <a:bodyPr lIns="0" rIns="0" anchor="b" anchorCtr="0"/>
        <a:lstStyle/>
        <a:p>
          <a:pPr rtl="1"/>
          <a:r>
            <a:rPr lang="fa-IR" sz="1200" b="1" dirty="0" smtClean="0">
              <a:cs typeface="B Mitra" panose="00000400000000000000" pitchFamily="2" charset="-78"/>
            </a:rPr>
            <a:t>فراورده‌های معماری</a:t>
          </a:r>
          <a:endParaRPr lang="en-US" sz="1200" b="1" dirty="0">
            <a:cs typeface="B Mitra" panose="00000400000000000000" pitchFamily="2" charset="-78"/>
          </a:endParaRPr>
        </a:p>
      </dgm:t>
    </dgm:pt>
    <dgm:pt modelId="{5FFD8050-AF3D-43F3-9EC2-435C133E554E}" type="parTrans" cxnId="{A98A3664-9789-4009-A368-38595F3D40B5}">
      <dgm:prSet/>
      <dgm:spPr/>
      <dgm:t>
        <a:bodyPr/>
        <a:lstStyle/>
        <a:p>
          <a:pPr rtl="1"/>
          <a:endParaRPr lang="en-US" sz="1200" b="1">
            <a:cs typeface="B Mitra" panose="00000400000000000000" pitchFamily="2" charset="-78"/>
          </a:endParaRPr>
        </a:p>
      </dgm:t>
    </dgm:pt>
    <dgm:pt modelId="{635E8449-9FC9-421F-888F-50ED5FE2548E}" type="sibTrans" cxnId="{A98A3664-9789-4009-A368-38595F3D40B5}">
      <dgm:prSet/>
      <dgm:spPr/>
      <dgm:t>
        <a:bodyPr/>
        <a:lstStyle/>
        <a:p>
          <a:pPr rtl="1"/>
          <a:endParaRPr lang="en-US" sz="1200" b="1">
            <a:cs typeface="B Mitra" panose="00000400000000000000" pitchFamily="2" charset="-78"/>
          </a:endParaRPr>
        </a:p>
      </dgm:t>
    </dgm:pt>
    <dgm:pt modelId="{2D1DC800-A93F-4DD5-B9A8-2F79D65670DE}">
      <dgm:prSet custT="1"/>
      <dgm:spPr/>
      <dgm:t>
        <a:bodyPr lIns="0" rIns="0" anchor="b" anchorCtr="0"/>
        <a:lstStyle/>
        <a:p>
          <a:pPr rtl="1"/>
          <a:r>
            <a:rPr lang="fa-IR" sz="1200" b="1" dirty="0" smtClean="0">
              <a:cs typeface="B Mitra" panose="00000400000000000000" pitchFamily="2" charset="-78"/>
            </a:rPr>
            <a:t>نقشه‌راه پیاده‌سازی</a:t>
          </a:r>
          <a:endParaRPr lang="en-US" sz="1200" b="1" dirty="0">
            <a:cs typeface="B Mitra" panose="00000400000000000000" pitchFamily="2" charset="-78"/>
          </a:endParaRPr>
        </a:p>
      </dgm:t>
    </dgm:pt>
    <dgm:pt modelId="{173CC69B-4055-4C10-A531-EFE147FE2D36}" type="parTrans" cxnId="{2A496526-617B-4A96-A054-C53B939661E7}">
      <dgm:prSet/>
      <dgm:spPr/>
      <dgm:t>
        <a:bodyPr/>
        <a:lstStyle/>
        <a:p>
          <a:pPr rtl="1"/>
          <a:endParaRPr lang="en-US" sz="1200" b="1">
            <a:cs typeface="B Mitra" panose="00000400000000000000" pitchFamily="2" charset="-78"/>
          </a:endParaRPr>
        </a:p>
      </dgm:t>
    </dgm:pt>
    <dgm:pt modelId="{8E51CBA0-3B1C-4BD2-A408-D67FD2714F0C}" type="sibTrans" cxnId="{2A496526-617B-4A96-A054-C53B939661E7}">
      <dgm:prSet/>
      <dgm:spPr/>
      <dgm:t>
        <a:bodyPr/>
        <a:lstStyle/>
        <a:p>
          <a:pPr rtl="1"/>
          <a:endParaRPr lang="en-US" sz="1200" b="1">
            <a:cs typeface="B Mitra" panose="00000400000000000000" pitchFamily="2" charset="-78"/>
          </a:endParaRPr>
        </a:p>
      </dgm:t>
    </dgm:pt>
    <dgm:pt modelId="{240B7157-72D7-402D-AD6E-871E48F5F57B}">
      <dgm:prSet custT="1"/>
      <dgm:spPr/>
      <dgm:t>
        <a:bodyPr lIns="0" rIns="0" anchor="b" anchorCtr="0"/>
        <a:lstStyle/>
        <a:p>
          <a:pPr rtl="1"/>
          <a:r>
            <a:rPr lang="fa-IR" sz="1200" b="1" dirty="0" smtClean="0">
              <a:cs typeface="B Mitra" panose="00000400000000000000" pitchFamily="2" charset="-78"/>
            </a:rPr>
            <a:t>همراستایی و یکپارچگی</a:t>
          </a:r>
          <a:endParaRPr lang="en-US" sz="1200" b="1" dirty="0">
            <a:cs typeface="B Mitra" panose="00000400000000000000" pitchFamily="2" charset="-78"/>
          </a:endParaRPr>
        </a:p>
      </dgm:t>
    </dgm:pt>
    <dgm:pt modelId="{9D6311DF-AB1B-4BDB-AB7A-4AE22FE969CB}" type="parTrans" cxnId="{83951B1C-D7ED-4AE9-932C-CF150CE16441}">
      <dgm:prSet/>
      <dgm:spPr/>
      <dgm:t>
        <a:bodyPr/>
        <a:lstStyle/>
        <a:p>
          <a:pPr rtl="1"/>
          <a:endParaRPr lang="en-US" sz="1200" b="1">
            <a:cs typeface="B Mitra" panose="00000400000000000000" pitchFamily="2" charset="-78"/>
          </a:endParaRPr>
        </a:p>
      </dgm:t>
    </dgm:pt>
    <dgm:pt modelId="{15AFAFF5-B572-4B82-A448-1C2CB1B3420E}" type="sibTrans" cxnId="{83951B1C-D7ED-4AE9-932C-CF150CE16441}">
      <dgm:prSet/>
      <dgm:spPr/>
      <dgm:t>
        <a:bodyPr/>
        <a:lstStyle/>
        <a:p>
          <a:pPr rtl="1"/>
          <a:endParaRPr lang="en-US" sz="1200" b="1">
            <a:cs typeface="B Mitra" panose="00000400000000000000" pitchFamily="2" charset="-78"/>
          </a:endParaRPr>
        </a:p>
      </dgm:t>
    </dgm:pt>
    <dgm:pt modelId="{9189D662-ECFC-421E-B108-1E75D5DD1A8B}">
      <dgm:prSet custT="1"/>
      <dgm:spPr/>
      <dgm:t>
        <a:bodyPr lIns="0" rIns="0" anchor="b" anchorCtr="0"/>
        <a:lstStyle/>
        <a:p>
          <a:pPr rtl="1"/>
          <a:r>
            <a:rPr lang="fa-IR" sz="1200" b="1" dirty="0" smtClean="0">
              <a:cs typeface="B Mitra" panose="00000400000000000000" pitchFamily="2" charset="-78"/>
            </a:rPr>
            <a:t>ارتباطات و آموزش</a:t>
          </a:r>
          <a:endParaRPr lang="en-US" sz="1200" b="1" dirty="0">
            <a:cs typeface="B Mitra" panose="00000400000000000000" pitchFamily="2" charset="-78"/>
          </a:endParaRPr>
        </a:p>
      </dgm:t>
    </dgm:pt>
    <dgm:pt modelId="{6968F0DD-79D3-40D4-A4D7-826DB5749BAA}" type="parTrans" cxnId="{3EB65C6F-D2F3-4455-9BBB-A49A3E87568B}">
      <dgm:prSet/>
      <dgm:spPr/>
      <dgm:t>
        <a:bodyPr/>
        <a:lstStyle/>
        <a:p>
          <a:pPr rtl="1"/>
          <a:endParaRPr lang="en-US" sz="1200" b="1">
            <a:cs typeface="B Mitra" panose="00000400000000000000" pitchFamily="2" charset="-78"/>
          </a:endParaRPr>
        </a:p>
      </dgm:t>
    </dgm:pt>
    <dgm:pt modelId="{1B0933CD-B2C6-4669-89F9-B4A08D40CA77}" type="sibTrans" cxnId="{3EB65C6F-D2F3-4455-9BBB-A49A3E87568B}">
      <dgm:prSet/>
      <dgm:spPr/>
      <dgm:t>
        <a:bodyPr/>
        <a:lstStyle/>
        <a:p>
          <a:pPr rtl="1"/>
          <a:endParaRPr lang="en-US" sz="1200" b="1">
            <a:cs typeface="B Mitra" panose="00000400000000000000" pitchFamily="2" charset="-78"/>
          </a:endParaRPr>
        </a:p>
      </dgm:t>
    </dgm:pt>
    <dgm:pt modelId="{81F01F25-E152-4F6E-9AB2-8A51ACF30DF7}">
      <dgm:prSet custT="1"/>
      <dgm:spPr/>
      <dgm:t>
        <a:bodyPr lIns="0" rIns="0" anchor="b" anchorCtr="0"/>
        <a:lstStyle/>
        <a:p>
          <a:pPr rtl="1"/>
          <a:r>
            <a:rPr lang="fa-IR" sz="1200" b="1" dirty="0" smtClean="0">
              <a:cs typeface="B Mitra" panose="00000400000000000000" pitchFamily="2" charset="-78"/>
            </a:rPr>
            <a:t>همکاری و حمایت</a:t>
          </a:r>
          <a:endParaRPr lang="en-US" sz="1200" b="1" dirty="0">
            <a:cs typeface="B Mitra" panose="00000400000000000000" pitchFamily="2" charset="-78"/>
          </a:endParaRPr>
        </a:p>
      </dgm:t>
    </dgm:pt>
    <dgm:pt modelId="{7AE33F11-E532-4AD4-AD48-AEB2969BE69E}" type="parTrans" cxnId="{411B7576-6C90-48A4-AD1F-1034B75233D2}">
      <dgm:prSet/>
      <dgm:spPr/>
      <dgm:t>
        <a:bodyPr/>
        <a:lstStyle/>
        <a:p>
          <a:pPr rtl="1"/>
          <a:endParaRPr lang="en-US" sz="1200" b="1">
            <a:cs typeface="B Mitra" panose="00000400000000000000" pitchFamily="2" charset="-78"/>
          </a:endParaRPr>
        </a:p>
      </dgm:t>
    </dgm:pt>
    <dgm:pt modelId="{C031E018-3FA4-4175-B3DF-C7C9A271172F}" type="sibTrans" cxnId="{411B7576-6C90-48A4-AD1F-1034B75233D2}">
      <dgm:prSet/>
      <dgm:spPr/>
      <dgm:t>
        <a:bodyPr/>
        <a:lstStyle/>
        <a:p>
          <a:pPr rtl="1"/>
          <a:endParaRPr lang="en-US" sz="1200" b="1">
            <a:cs typeface="B Mitra" panose="00000400000000000000" pitchFamily="2" charset="-78"/>
          </a:endParaRPr>
        </a:p>
      </dgm:t>
    </dgm:pt>
    <dgm:pt modelId="{1DCFCDA0-4A2F-450A-884E-4CF05FD3D7C4}" type="pres">
      <dgm:prSet presAssocID="{B2FCE663-729B-4498-9AF2-59103F5FE897}" presName="Name0" presStyleCnt="0">
        <dgm:presLayoutVars>
          <dgm:chPref val="1"/>
          <dgm:dir/>
          <dgm:animOne val="branch"/>
          <dgm:animLvl val="lvl"/>
          <dgm:resizeHandles/>
        </dgm:presLayoutVars>
      </dgm:prSet>
      <dgm:spPr/>
      <dgm:t>
        <a:bodyPr/>
        <a:lstStyle/>
        <a:p>
          <a:endParaRPr lang="en-US"/>
        </a:p>
      </dgm:t>
    </dgm:pt>
    <dgm:pt modelId="{2A1C52BE-60B7-426B-8679-030785DECBB7}" type="pres">
      <dgm:prSet presAssocID="{07E0B2B7-D2B4-4D15-A012-DE746A099BDD}" presName="vertOne" presStyleCnt="0"/>
      <dgm:spPr/>
      <dgm:t>
        <a:bodyPr/>
        <a:lstStyle/>
        <a:p>
          <a:endParaRPr lang="en-US"/>
        </a:p>
      </dgm:t>
    </dgm:pt>
    <dgm:pt modelId="{CEF21F4F-1F19-4AD2-9E54-0C2AC6210FD2}" type="pres">
      <dgm:prSet presAssocID="{07E0B2B7-D2B4-4D15-A012-DE746A099BDD}" presName="txOne" presStyleLbl="node0" presStyleIdx="0" presStyleCnt="8">
        <dgm:presLayoutVars>
          <dgm:chPref val="3"/>
        </dgm:presLayoutVars>
      </dgm:prSet>
      <dgm:spPr/>
      <dgm:t>
        <a:bodyPr/>
        <a:lstStyle/>
        <a:p>
          <a:endParaRPr lang="en-US"/>
        </a:p>
      </dgm:t>
    </dgm:pt>
    <dgm:pt modelId="{656AC17E-2F48-4574-BFAB-2B5C2CB4CE98}" type="pres">
      <dgm:prSet presAssocID="{07E0B2B7-D2B4-4D15-A012-DE746A099BDD}" presName="horzOne" presStyleCnt="0"/>
      <dgm:spPr/>
      <dgm:t>
        <a:bodyPr/>
        <a:lstStyle/>
        <a:p>
          <a:endParaRPr lang="en-US"/>
        </a:p>
      </dgm:t>
    </dgm:pt>
    <dgm:pt modelId="{D32B69BD-45BD-4EA5-AD1A-3CC49E5C6DF3}" type="pres">
      <dgm:prSet presAssocID="{A509D1A1-5433-4B98-97AF-0FC36FD186C1}" presName="sibSpaceOne" presStyleCnt="0"/>
      <dgm:spPr/>
      <dgm:t>
        <a:bodyPr/>
        <a:lstStyle/>
        <a:p>
          <a:endParaRPr lang="en-US"/>
        </a:p>
      </dgm:t>
    </dgm:pt>
    <dgm:pt modelId="{67520359-0B5E-4B8E-A38C-2A7180D4EF53}" type="pres">
      <dgm:prSet presAssocID="{D868F51A-A49D-4BA8-AE78-CF21FDD1B942}" presName="vertOne" presStyleCnt="0"/>
      <dgm:spPr/>
      <dgm:t>
        <a:bodyPr/>
        <a:lstStyle/>
        <a:p>
          <a:endParaRPr lang="en-US"/>
        </a:p>
      </dgm:t>
    </dgm:pt>
    <dgm:pt modelId="{7C7142B0-DBD6-4A96-96E5-0EFD6720EA67}" type="pres">
      <dgm:prSet presAssocID="{D868F51A-A49D-4BA8-AE78-CF21FDD1B942}" presName="txOne" presStyleLbl="node0" presStyleIdx="1" presStyleCnt="8">
        <dgm:presLayoutVars>
          <dgm:chPref val="3"/>
        </dgm:presLayoutVars>
      </dgm:prSet>
      <dgm:spPr/>
      <dgm:t>
        <a:bodyPr/>
        <a:lstStyle/>
        <a:p>
          <a:endParaRPr lang="en-US"/>
        </a:p>
      </dgm:t>
    </dgm:pt>
    <dgm:pt modelId="{19A7D598-9C33-418B-A765-7C4FE663907C}" type="pres">
      <dgm:prSet presAssocID="{D868F51A-A49D-4BA8-AE78-CF21FDD1B942}" presName="horzOne" presStyleCnt="0"/>
      <dgm:spPr/>
      <dgm:t>
        <a:bodyPr/>
        <a:lstStyle/>
        <a:p>
          <a:endParaRPr lang="en-US"/>
        </a:p>
      </dgm:t>
    </dgm:pt>
    <dgm:pt modelId="{9CEAA1CA-B459-472C-9480-120567DDDFD7}" type="pres">
      <dgm:prSet presAssocID="{FE91902D-001B-450B-91A6-4AC618EDDE99}" presName="sibSpaceOne" presStyleCnt="0"/>
      <dgm:spPr/>
      <dgm:t>
        <a:bodyPr/>
        <a:lstStyle/>
        <a:p>
          <a:endParaRPr lang="en-US"/>
        </a:p>
      </dgm:t>
    </dgm:pt>
    <dgm:pt modelId="{21FC54B6-A6C5-437E-B273-76A1F83F5482}" type="pres">
      <dgm:prSet presAssocID="{0C1D1C91-CA67-4C84-8D72-91C2E29CBBF4}" presName="vertOne" presStyleCnt="0"/>
      <dgm:spPr/>
      <dgm:t>
        <a:bodyPr/>
        <a:lstStyle/>
        <a:p>
          <a:endParaRPr lang="en-US"/>
        </a:p>
      </dgm:t>
    </dgm:pt>
    <dgm:pt modelId="{BD3C260C-5419-4600-A0B9-E5D6E520D45F}" type="pres">
      <dgm:prSet presAssocID="{0C1D1C91-CA67-4C84-8D72-91C2E29CBBF4}" presName="txOne" presStyleLbl="node0" presStyleIdx="2" presStyleCnt="8">
        <dgm:presLayoutVars>
          <dgm:chPref val="3"/>
        </dgm:presLayoutVars>
      </dgm:prSet>
      <dgm:spPr/>
      <dgm:t>
        <a:bodyPr/>
        <a:lstStyle/>
        <a:p>
          <a:endParaRPr lang="en-US"/>
        </a:p>
      </dgm:t>
    </dgm:pt>
    <dgm:pt modelId="{364D6DE6-4F22-48D6-B51F-E5C58D57C9BA}" type="pres">
      <dgm:prSet presAssocID="{0C1D1C91-CA67-4C84-8D72-91C2E29CBBF4}" presName="horzOne" presStyleCnt="0"/>
      <dgm:spPr/>
      <dgm:t>
        <a:bodyPr/>
        <a:lstStyle/>
        <a:p>
          <a:endParaRPr lang="en-US"/>
        </a:p>
      </dgm:t>
    </dgm:pt>
    <dgm:pt modelId="{DA479743-E58E-4E1F-90EC-72A629A4DA45}" type="pres">
      <dgm:prSet presAssocID="{758B52AE-66F3-4E06-9203-7F5C5709904D}" presName="sibSpaceOne" presStyleCnt="0"/>
      <dgm:spPr/>
      <dgm:t>
        <a:bodyPr/>
        <a:lstStyle/>
        <a:p>
          <a:endParaRPr lang="en-US"/>
        </a:p>
      </dgm:t>
    </dgm:pt>
    <dgm:pt modelId="{654043A2-2E41-4539-978E-810D086EBED7}" type="pres">
      <dgm:prSet presAssocID="{6951D3F7-AFFB-4F9D-A5F4-83587460BA6B}" presName="vertOne" presStyleCnt="0"/>
      <dgm:spPr/>
      <dgm:t>
        <a:bodyPr/>
        <a:lstStyle/>
        <a:p>
          <a:endParaRPr lang="en-US"/>
        </a:p>
      </dgm:t>
    </dgm:pt>
    <dgm:pt modelId="{E4882D7E-8FFC-435D-AC0A-A952A6F950E7}" type="pres">
      <dgm:prSet presAssocID="{6951D3F7-AFFB-4F9D-A5F4-83587460BA6B}" presName="txOne" presStyleLbl="node0" presStyleIdx="3" presStyleCnt="8">
        <dgm:presLayoutVars>
          <dgm:chPref val="3"/>
        </dgm:presLayoutVars>
      </dgm:prSet>
      <dgm:spPr/>
      <dgm:t>
        <a:bodyPr/>
        <a:lstStyle/>
        <a:p>
          <a:endParaRPr lang="en-US"/>
        </a:p>
      </dgm:t>
    </dgm:pt>
    <dgm:pt modelId="{A98465B2-403C-4417-A96D-6BA0FEA27AE5}" type="pres">
      <dgm:prSet presAssocID="{6951D3F7-AFFB-4F9D-A5F4-83587460BA6B}" presName="horzOne" presStyleCnt="0"/>
      <dgm:spPr/>
      <dgm:t>
        <a:bodyPr/>
        <a:lstStyle/>
        <a:p>
          <a:endParaRPr lang="en-US"/>
        </a:p>
      </dgm:t>
    </dgm:pt>
    <dgm:pt modelId="{D47B74AF-1200-462A-8148-49CA20AD1023}" type="pres">
      <dgm:prSet presAssocID="{635E8449-9FC9-421F-888F-50ED5FE2548E}" presName="sibSpaceOne" presStyleCnt="0"/>
      <dgm:spPr/>
      <dgm:t>
        <a:bodyPr/>
        <a:lstStyle/>
        <a:p>
          <a:endParaRPr lang="en-US"/>
        </a:p>
      </dgm:t>
    </dgm:pt>
    <dgm:pt modelId="{ECCDDA01-64AA-416F-9418-F08546635F2B}" type="pres">
      <dgm:prSet presAssocID="{2D1DC800-A93F-4DD5-B9A8-2F79D65670DE}" presName="vertOne" presStyleCnt="0"/>
      <dgm:spPr/>
      <dgm:t>
        <a:bodyPr/>
        <a:lstStyle/>
        <a:p>
          <a:endParaRPr lang="en-US"/>
        </a:p>
      </dgm:t>
    </dgm:pt>
    <dgm:pt modelId="{F1AA5F38-F019-4B59-BC73-A3AFC7B9B485}" type="pres">
      <dgm:prSet presAssocID="{2D1DC800-A93F-4DD5-B9A8-2F79D65670DE}" presName="txOne" presStyleLbl="node0" presStyleIdx="4" presStyleCnt="8">
        <dgm:presLayoutVars>
          <dgm:chPref val="3"/>
        </dgm:presLayoutVars>
      </dgm:prSet>
      <dgm:spPr/>
      <dgm:t>
        <a:bodyPr/>
        <a:lstStyle/>
        <a:p>
          <a:endParaRPr lang="en-US"/>
        </a:p>
      </dgm:t>
    </dgm:pt>
    <dgm:pt modelId="{C0449F79-ACBF-467D-9775-1AF48F9F74A1}" type="pres">
      <dgm:prSet presAssocID="{2D1DC800-A93F-4DD5-B9A8-2F79D65670DE}" presName="horzOne" presStyleCnt="0"/>
      <dgm:spPr/>
      <dgm:t>
        <a:bodyPr/>
        <a:lstStyle/>
        <a:p>
          <a:endParaRPr lang="en-US"/>
        </a:p>
      </dgm:t>
    </dgm:pt>
    <dgm:pt modelId="{F1DA1737-D6DA-4939-B66A-3B44442475D6}" type="pres">
      <dgm:prSet presAssocID="{8E51CBA0-3B1C-4BD2-A408-D67FD2714F0C}" presName="sibSpaceOne" presStyleCnt="0"/>
      <dgm:spPr/>
      <dgm:t>
        <a:bodyPr/>
        <a:lstStyle/>
        <a:p>
          <a:endParaRPr lang="en-US"/>
        </a:p>
      </dgm:t>
    </dgm:pt>
    <dgm:pt modelId="{07294343-0A11-4322-BBD6-19E2A7A059A1}" type="pres">
      <dgm:prSet presAssocID="{240B7157-72D7-402D-AD6E-871E48F5F57B}" presName="vertOne" presStyleCnt="0"/>
      <dgm:spPr/>
      <dgm:t>
        <a:bodyPr/>
        <a:lstStyle/>
        <a:p>
          <a:endParaRPr lang="en-US"/>
        </a:p>
      </dgm:t>
    </dgm:pt>
    <dgm:pt modelId="{FA3E06B3-BE43-4B84-BF55-4D50F058F3DA}" type="pres">
      <dgm:prSet presAssocID="{240B7157-72D7-402D-AD6E-871E48F5F57B}" presName="txOne" presStyleLbl="node0" presStyleIdx="5" presStyleCnt="8">
        <dgm:presLayoutVars>
          <dgm:chPref val="3"/>
        </dgm:presLayoutVars>
      </dgm:prSet>
      <dgm:spPr/>
      <dgm:t>
        <a:bodyPr/>
        <a:lstStyle/>
        <a:p>
          <a:endParaRPr lang="en-US"/>
        </a:p>
      </dgm:t>
    </dgm:pt>
    <dgm:pt modelId="{D0AFB345-F723-4BA6-A24E-3CC77C38AD1D}" type="pres">
      <dgm:prSet presAssocID="{240B7157-72D7-402D-AD6E-871E48F5F57B}" presName="horzOne" presStyleCnt="0"/>
      <dgm:spPr/>
      <dgm:t>
        <a:bodyPr/>
        <a:lstStyle/>
        <a:p>
          <a:endParaRPr lang="en-US"/>
        </a:p>
      </dgm:t>
    </dgm:pt>
    <dgm:pt modelId="{14AD88C4-370F-4424-8EFC-23708882B730}" type="pres">
      <dgm:prSet presAssocID="{15AFAFF5-B572-4B82-A448-1C2CB1B3420E}" presName="sibSpaceOne" presStyleCnt="0"/>
      <dgm:spPr/>
      <dgm:t>
        <a:bodyPr/>
        <a:lstStyle/>
        <a:p>
          <a:endParaRPr lang="en-US"/>
        </a:p>
      </dgm:t>
    </dgm:pt>
    <dgm:pt modelId="{6FA41949-6A06-40D4-B22A-F4FC2D3465C7}" type="pres">
      <dgm:prSet presAssocID="{9189D662-ECFC-421E-B108-1E75D5DD1A8B}" presName="vertOne" presStyleCnt="0"/>
      <dgm:spPr/>
      <dgm:t>
        <a:bodyPr/>
        <a:lstStyle/>
        <a:p>
          <a:endParaRPr lang="en-US"/>
        </a:p>
      </dgm:t>
    </dgm:pt>
    <dgm:pt modelId="{F3621EB3-9D4E-47F1-8BC5-0CF3165372E1}" type="pres">
      <dgm:prSet presAssocID="{9189D662-ECFC-421E-B108-1E75D5DD1A8B}" presName="txOne" presStyleLbl="node0" presStyleIdx="6" presStyleCnt="8">
        <dgm:presLayoutVars>
          <dgm:chPref val="3"/>
        </dgm:presLayoutVars>
      </dgm:prSet>
      <dgm:spPr/>
      <dgm:t>
        <a:bodyPr/>
        <a:lstStyle/>
        <a:p>
          <a:endParaRPr lang="en-US"/>
        </a:p>
      </dgm:t>
    </dgm:pt>
    <dgm:pt modelId="{8A0B3779-7808-4269-9D83-CED415B594E8}" type="pres">
      <dgm:prSet presAssocID="{9189D662-ECFC-421E-B108-1E75D5DD1A8B}" presName="horzOne" presStyleCnt="0"/>
      <dgm:spPr/>
      <dgm:t>
        <a:bodyPr/>
        <a:lstStyle/>
        <a:p>
          <a:endParaRPr lang="en-US"/>
        </a:p>
      </dgm:t>
    </dgm:pt>
    <dgm:pt modelId="{2F3F6784-1F0E-4755-9AB8-3313B89B5A47}" type="pres">
      <dgm:prSet presAssocID="{1B0933CD-B2C6-4669-89F9-B4A08D40CA77}" presName="sibSpaceOne" presStyleCnt="0"/>
      <dgm:spPr/>
      <dgm:t>
        <a:bodyPr/>
        <a:lstStyle/>
        <a:p>
          <a:endParaRPr lang="en-US"/>
        </a:p>
      </dgm:t>
    </dgm:pt>
    <dgm:pt modelId="{12E5D301-CB83-4C40-9E80-B73FEE937085}" type="pres">
      <dgm:prSet presAssocID="{81F01F25-E152-4F6E-9AB2-8A51ACF30DF7}" presName="vertOne" presStyleCnt="0"/>
      <dgm:spPr/>
      <dgm:t>
        <a:bodyPr/>
        <a:lstStyle/>
        <a:p>
          <a:endParaRPr lang="en-US"/>
        </a:p>
      </dgm:t>
    </dgm:pt>
    <dgm:pt modelId="{735A21C7-DE21-4918-BFF8-127E675B795B}" type="pres">
      <dgm:prSet presAssocID="{81F01F25-E152-4F6E-9AB2-8A51ACF30DF7}" presName="txOne" presStyleLbl="node0" presStyleIdx="7" presStyleCnt="8">
        <dgm:presLayoutVars>
          <dgm:chPref val="3"/>
        </dgm:presLayoutVars>
      </dgm:prSet>
      <dgm:spPr/>
      <dgm:t>
        <a:bodyPr/>
        <a:lstStyle/>
        <a:p>
          <a:endParaRPr lang="en-US"/>
        </a:p>
      </dgm:t>
    </dgm:pt>
    <dgm:pt modelId="{A2C01D73-317D-4A38-91E5-F6D187BE1D2C}" type="pres">
      <dgm:prSet presAssocID="{81F01F25-E152-4F6E-9AB2-8A51ACF30DF7}" presName="horzOne" presStyleCnt="0"/>
      <dgm:spPr/>
      <dgm:t>
        <a:bodyPr/>
        <a:lstStyle/>
        <a:p>
          <a:endParaRPr lang="en-US"/>
        </a:p>
      </dgm:t>
    </dgm:pt>
  </dgm:ptLst>
  <dgm:cxnLst>
    <dgm:cxn modelId="{A98A3664-9789-4009-A368-38595F3D40B5}" srcId="{B2FCE663-729B-4498-9AF2-59103F5FE897}" destId="{6951D3F7-AFFB-4F9D-A5F4-83587460BA6B}" srcOrd="3" destOrd="0" parTransId="{5FFD8050-AF3D-43F3-9EC2-435C133E554E}" sibTransId="{635E8449-9FC9-421F-888F-50ED5FE2548E}"/>
    <dgm:cxn modelId="{BE16B81F-AA62-49C4-BF6F-3D141DA67C1C}" type="presOf" srcId="{07E0B2B7-D2B4-4D15-A012-DE746A099BDD}" destId="{CEF21F4F-1F19-4AD2-9E54-0C2AC6210FD2}" srcOrd="0" destOrd="0" presId="urn:microsoft.com/office/officeart/2005/8/layout/hierarchy4"/>
    <dgm:cxn modelId="{83951B1C-D7ED-4AE9-932C-CF150CE16441}" srcId="{B2FCE663-729B-4498-9AF2-59103F5FE897}" destId="{240B7157-72D7-402D-AD6E-871E48F5F57B}" srcOrd="5" destOrd="0" parTransId="{9D6311DF-AB1B-4BDB-AB7A-4AE22FE969CB}" sibTransId="{15AFAFF5-B572-4B82-A448-1C2CB1B3420E}"/>
    <dgm:cxn modelId="{2A496526-617B-4A96-A054-C53B939661E7}" srcId="{B2FCE663-729B-4498-9AF2-59103F5FE897}" destId="{2D1DC800-A93F-4DD5-B9A8-2F79D65670DE}" srcOrd="4" destOrd="0" parTransId="{173CC69B-4055-4C10-A531-EFE147FE2D36}" sibTransId="{8E51CBA0-3B1C-4BD2-A408-D67FD2714F0C}"/>
    <dgm:cxn modelId="{FE5AAEF6-5A29-492B-94E3-1F805DB22536}" type="presOf" srcId="{9189D662-ECFC-421E-B108-1E75D5DD1A8B}" destId="{F3621EB3-9D4E-47F1-8BC5-0CF3165372E1}" srcOrd="0" destOrd="0" presId="urn:microsoft.com/office/officeart/2005/8/layout/hierarchy4"/>
    <dgm:cxn modelId="{C8027235-D38B-4B79-9699-0ADDDF2DF037}" srcId="{B2FCE663-729B-4498-9AF2-59103F5FE897}" destId="{D868F51A-A49D-4BA8-AE78-CF21FDD1B942}" srcOrd="1" destOrd="0" parTransId="{9057ACB3-DE36-454E-81F2-99AF1C12970A}" sibTransId="{FE91902D-001B-450B-91A6-4AC618EDDE99}"/>
    <dgm:cxn modelId="{826BE891-16A9-403C-B5CD-ADBD94126F4F}" type="presOf" srcId="{6951D3F7-AFFB-4F9D-A5F4-83587460BA6B}" destId="{E4882D7E-8FFC-435D-AC0A-A952A6F950E7}" srcOrd="0" destOrd="0" presId="urn:microsoft.com/office/officeart/2005/8/layout/hierarchy4"/>
    <dgm:cxn modelId="{106C6FF4-EFC2-47A1-B60F-82F1A8552EB9}" type="presOf" srcId="{B2FCE663-729B-4498-9AF2-59103F5FE897}" destId="{1DCFCDA0-4A2F-450A-884E-4CF05FD3D7C4}" srcOrd="0" destOrd="0" presId="urn:microsoft.com/office/officeart/2005/8/layout/hierarchy4"/>
    <dgm:cxn modelId="{72BD2F80-EEF7-4633-BAEF-AE7F0FE6BBFC}" type="presOf" srcId="{2D1DC800-A93F-4DD5-B9A8-2F79D65670DE}" destId="{F1AA5F38-F019-4B59-BC73-A3AFC7B9B485}" srcOrd="0" destOrd="0" presId="urn:microsoft.com/office/officeart/2005/8/layout/hierarchy4"/>
    <dgm:cxn modelId="{18202667-6E79-4F2A-822C-B2392E4C98CD}" type="presOf" srcId="{0C1D1C91-CA67-4C84-8D72-91C2E29CBBF4}" destId="{BD3C260C-5419-4600-A0B9-E5D6E520D45F}" srcOrd="0" destOrd="0" presId="urn:microsoft.com/office/officeart/2005/8/layout/hierarchy4"/>
    <dgm:cxn modelId="{3EB65C6F-D2F3-4455-9BBB-A49A3E87568B}" srcId="{B2FCE663-729B-4498-9AF2-59103F5FE897}" destId="{9189D662-ECFC-421E-B108-1E75D5DD1A8B}" srcOrd="6" destOrd="0" parTransId="{6968F0DD-79D3-40D4-A4D7-826DB5749BAA}" sibTransId="{1B0933CD-B2C6-4669-89F9-B4A08D40CA77}"/>
    <dgm:cxn modelId="{42DBDC17-1C1C-49FD-A8E5-90DD6B15C4EC}" type="presOf" srcId="{240B7157-72D7-402D-AD6E-871E48F5F57B}" destId="{FA3E06B3-BE43-4B84-BF55-4D50F058F3DA}" srcOrd="0" destOrd="0" presId="urn:microsoft.com/office/officeart/2005/8/layout/hierarchy4"/>
    <dgm:cxn modelId="{9C1AFF38-7737-4A60-BD87-0EDFC7DB5250}" srcId="{B2FCE663-729B-4498-9AF2-59103F5FE897}" destId="{07E0B2B7-D2B4-4D15-A012-DE746A099BDD}" srcOrd="0" destOrd="0" parTransId="{B6FFDD98-BDBD-4F82-9801-A6FCF3CF2A12}" sibTransId="{A509D1A1-5433-4B98-97AF-0FC36FD186C1}"/>
    <dgm:cxn modelId="{411B7576-6C90-48A4-AD1F-1034B75233D2}" srcId="{B2FCE663-729B-4498-9AF2-59103F5FE897}" destId="{81F01F25-E152-4F6E-9AB2-8A51ACF30DF7}" srcOrd="7" destOrd="0" parTransId="{7AE33F11-E532-4AD4-AD48-AEB2969BE69E}" sibTransId="{C031E018-3FA4-4175-B3DF-C7C9A271172F}"/>
    <dgm:cxn modelId="{22124874-5157-4949-931D-342F199140A5}" srcId="{B2FCE663-729B-4498-9AF2-59103F5FE897}" destId="{0C1D1C91-CA67-4C84-8D72-91C2E29CBBF4}" srcOrd="2" destOrd="0" parTransId="{3510A7A3-168E-4D62-B249-C79818D20E11}" sibTransId="{758B52AE-66F3-4E06-9203-7F5C5709904D}"/>
    <dgm:cxn modelId="{A033308C-C965-4303-B263-C10D4A83FB40}" type="presOf" srcId="{D868F51A-A49D-4BA8-AE78-CF21FDD1B942}" destId="{7C7142B0-DBD6-4A96-96E5-0EFD6720EA67}" srcOrd="0" destOrd="0" presId="urn:microsoft.com/office/officeart/2005/8/layout/hierarchy4"/>
    <dgm:cxn modelId="{4F693CBC-CA14-4BA2-B584-0D2C2729CC53}" type="presOf" srcId="{81F01F25-E152-4F6E-9AB2-8A51ACF30DF7}" destId="{735A21C7-DE21-4918-BFF8-127E675B795B}" srcOrd="0" destOrd="0" presId="urn:microsoft.com/office/officeart/2005/8/layout/hierarchy4"/>
    <dgm:cxn modelId="{950CC53D-87A3-47EB-892C-2BF3CA8A36D4}" type="presParOf" srcId="{1DCFCDA0-4A2F-450A-884E-4CF05FD3D7C4}" destId="{2A1C52BE-60B7-426B-8679-030785DECBB7}" srcOrd="0" destOrd="0" presId="urn:microsoft.com/office/officeart/2005/8/layout/hierarchy4"/>
    <dgm:cxn modelId="{A72CDD63-B1AD-4BBA-B543-487B5A133CCF}" type="presParOf" srcId="{2A1C52BE-60B7-426B-8679-030785DECBB7}" destId="{CEF21F4F-1F19-4AD2-9E54-0C2AC6210FD2}" srcOrd="0" destOrd="0" presId="urn:microsoft.com/office/officeart/2005/8/layout/hierarchy4"/>
    <dgm:cxn modelId="{6F9BB528-9CF8-41E1-BCEE-674B923F780A}" type="presParOf" srcId="{2A1C52BE-60B7-426B-8679-030785DECBB7}" destId="{656AC17E-2F48-4574-BFAB-2B5C2CB4CE98}" srcOrd="1" destOrd="0" presId="urn:microsoft.com/office/officeart/2005/8/layout/hierarchy4"/>
    <dgm:cxn modelId="{8CA7B58E-76CD-4A49-93A6-E397B1FD5471}" type="presParOf" srcId="{1DCFCDA0-4A2F-450A-884E-4CF05FD3D7C4}" destId="{D32B69BD-45BD-4EA5-AD1A-3CC49E5C6DF3}" srcOrd="1" destOrd="0" presId="urn:microsoft.com/office/officeart/2005/8/layout/hierarchy4"/>
    <dgm:cxn modelId="{5603E556-23B6-4CB2-8017-8D4B3136A7FD}" type="presParOf" srcId="{1DCFCDA0-4A2F-450A-884E-4CF05FD3D7C4}" destId="{67520359-0B5E-4B8E-A38C-2A7180D4EF53}" srcOrd="2" destOrd="0" presId="urn:microsoft.com/office/officeart/2005/8/layout/hierarchy4"/>
    <dgm:cxn modelId="{2D2D9729-D8E5-42AF-B78A-1F2D6D0D88F5}" type="presParOf" srcId="{67520359-0B5E-4B8E-A38C-2A7180D4EF53}" destId="{7C7142B0-DBD6-4A96-96E5-0EFD6720EA67}" srcOrd="0" destOrd="0" presId="urn:microsoft.com/office/officeart/2005/8/layout/hierarchy4"/>
    <dgm:cxn modelId="{2F1333ED-8190-4E5E-B23A-B0D56CDFE90B}" type="presParOf" srcId="{67520359-0B5E-4B8E-A38C-2A7180D4EF53}" destId="{19A7D598-9C33-418B-A765-7C4FE663907C}" srcOrd="1" destOrd="0" presId="urn:microsoft.com/office/officeart/2005/8/layout/hierarchy4"/>
    <dgm:cxn modelId="{961FBF5D-2F04-4AAA-95B8-6972D8980AB3}" type="presParOf" srcId="{1DCFCDA0-4A2F-450A-884E-4CF05FD3D7C4}" destId="{9CEAA1CA-B459-472C-9480-120567DDDFD7}" srcOrd="3" destOrd="0" presId="urn:microsoft.com/office/officeart/2005/8/layout/hierarchy4"/>
    <dgm:cxn modelId="{7D545B41-7C29-4490-A2CC-368E33AB3872}" type="presParOf" srcId="{1DCFCDA0-4A2F-450A-884E-4CF05FD3D7C4}" destId="{21FC54B6-A6C5-437E-B273-76A1F83F5482}" srcOrd="4" destOrd="0" presId="urn:microsoft.com/office/officeart/2005/8/layout/hierarchy4"/>
    <dgm:cxn modelId="{2A9C0EE6-E88A-40C1-9C52-91B8D3C9FACF}" type="presParOf" srcId="{21FC54B6-A6C5-437E-B273-76A1F83F5482}" destId="{BD3C260C-5419-4600-A0B9-E5D6E520D45F}" srcOrd="0" destOrd="0" presId="urn:microsoft.com/office/officeart/2005/8/layout/hierarchy4"/>
    <dgm:cxn modelId="{ADAD44DE-7BFB-4DEF-850D-CE292DF7219D}" type="presParOf" srcId="{21FC54B6-A6C5-437E-B273-76A1F83F5482}" destId="{364D6DE6-4F22-48D6-B51F-E5C58D57C9BA}" srcOrd="1" destOrd="0" presId="urn:microsoft.com/office/officeart/2005/8/layout/hierarchy4"/>
    <dgm:cxn modelId="{D5B37E97-3A6E-417C-83E6-7D8EF98637F6}" type="presParOf" srcId="{1DCFCDA0-4A2F-450A-884E-4CF05FD3D7C4}" destId="{DA479743-E58E-4E1F-90EC-72A629A4DA45}" srcOrd="5" destOrd="0" presId="urn:microsoft.com/office/officeart/2005/8/layout/hierarchy4"/>
    <dgm:cxn modelId="{6329EF91-853A-4BB8-A0C7-112B869BD2A2}" type="presParOf" srcId="{1DCFCDA0-4A2F-450A-884E-4CF05FD3D7C4}" destId="{654043A2-2E41-4539-978E-810D086EBED7}" srcOrd="6" destOrd="0" presId="urn:microsoft.com/office/officeart/2005/8/layout/hierarchy4"/>
    <dgm:cxn modelId="{496337FC-1DB0-4E07-B042-6D4C923D8130}" type="presParOf" srcId="{654043A2-2E41-4539-978E-810D086EBED7}" destId="{E4882D7E-8FFC-435D-AC0A-A952A6F950E7}" srcOrd="0" destOrd="0" presId="urn:microsoft.com/office/officeart/2005/8/layout/hierarchy4"/>
    <dgm:cxn modelId="{428D103F-7B63-42A8-81DF-2447920654C3}" type="presParOf" srcId="{654043A2-2E41-4539-978E-810D086EBED7}" destId="{A98465B2-403C-4417-A96D-6BA0FEA27AE5}" srcOrd="1" destOrd="0" presId="urn:microsoft.com/office/officeart/2005/8/layout/hierarchy4"/>
    <dgm:cxn modelId="{1DACFEA8-B13E-480C-8599-2A3721EBB084}" type="presParOf" srcId="{1DCFCDA0-4A2F-450A-884E-4CF05FD3D7C4}" destId="{D47B74AF-1200-462A-8148-49CA20AD1023}" srcOrd="7" destOrd="0" presId="urn:microsoft.com/office/officeart/2005/8/layout/hierarchy4"/>
    <dgm:cxn modelId="{BA98C83F-A4CF-4618-9D4B-445015CD4383}" type="presParOf" srcId="{1DCFCDA0-4A2F-450A-884E-4CF05FD3D7C4}" destId="{ECCDDA01-64AA-416F-9418-F08546635F2B}" srcOrd="8" destOrd="0" presId="urn:microsoft.com/office/officeart/2005/8/layout/hierarchy4"/>
    <dgm:cxn modelId="{14477731-DAA9-4C6A-91C0-BE7BC620CF1A}" type="presParOf" srcId="{ECCDDA01-64AA-416F-9418-F08546635F2B}" destId="{F1AA5F38-F019-4B59-BC73-A3AFC7B9B485}" srcOrd="0" destOrd="0" presId="urn:microsoft.com/office/officeart/2005/8/layout/hierarchy4"/>
    <dgm:cxn modelId="{6FD12C50-632D-4A9D-BA2E-EC7B19DAF9E2}" type="presParOf" srcId="{ECCDDA01-64AA-416F-9418-F08546635F2B}" destId="{C0449F79-ACBF-467D-9775-1AF48F9F74A1}" srcOrd="1" destOrd="0" presId="urn:microsoft.com/office/officeart/2005/8/layout/hierarchy4"/>
    <dgm:cxn modelId="{7EB177BE-5095-4044-9444-8FA4185BAA87}" type="presParOf" srcId="{1DCFCDA0-4A2F-450A-884E-4CF05FD3D7C4}" destId="{F1DA1737-D6DA-4939-B66A-3B44442475D6}" srcOrd="9" destOrd="0" presId="urn:microsoft.com/office/officeart/2005/8/layout/hierarchy4"/>
    <dgm:cxn modelId="{4BA74849-4FBD-406B-B79F-BBFA4EE52046}" type="presParOf" srcId="{1DCFCDA0-4A2F-450A-884E-4CF05FD3D7C4}" destId="{07294343-0A11-4322-BBD6-19E2A7A059A1}" srcOrd="10" destOrd="0" presId="urn:microsoft.com/office/officeart/2005/8/layout/hierarchy4"/>
    <dgm:cxn modelId="{574F868F-3801-434C-B75F-F1BB97D4B3AB}" type="presParOf" srcId="{07294343-0A11-4322-BBD6-19E2A7A059A1}" destId="{FA3E06B3-BE43-4B84-BF55-4D50F058F3DA}" srcOrd="0" destOrd="0" presId="urn:microsoft.com/office/officeart/2005/8/layout/hierarchy4"/>
    <dgm:cxn modelId="{EA571F52-4B62-4162-B61A-4C92D5DECD5C}" type="presParOf" srcId="{07294343-0A11-4322-BBD6-19E2A7A059A1}" destId="{D0AFB345-F723-4BA6-A24E-3CC77C38AD1D}" srcOrd="1" destOrd="0" presId="urn:microsoft.com/office/officeart/2005/8/layout/hierarchy4"/>
    <dgm:cxn modelId="{7EE6CEB3-1887-454D-9F19-B7626995E4F2}" type="presParOf" srcId="{1DCFCDA0-4A2F-450A-884E-4CF05FD3D7C4}" destId="{14AD88C4-370F-4424-8EFC-23708882B730}" srcOrd="11" destOrd="0" presId="urn:microsoft.com/office/officeart/2005/8/layout/hierarchy4"/>
    <dgm:cxn modelId="{3F65E97C-49D9-441D-94BC-E006BFBD1E46}" type="presParOf" srcId="{1DCFCDA0-4A2F-450A-884E-4CF05FD3D7C4}" destId="{6FA41949-6A06-40D4-B22A-F4FC2D3465C7}" srcOrd="12" destOrd="0" presId="urn:microsoft.com/office/officeart/2005/8/layout/hierarchy4"/>
    <dgm:cxn modelId="{5BB40F75-B606-4C30-95FE-A13250BBC420}" type="presParOf" srcId="{6FA41949-6A06-40D4-B22A-F4FC2D3465C7}" destId="{F3621EB3-9D4E-47F1-8BC5-0CF3165372E1}" srcOrd="0" destOrd="0" presId="urn:microsoft.com/office/officeart/2005/8/layout/hierarchy4"/>
    <dgm:cxn modelId="{B4A6F93E-3005-4EBF-875A-CE351CC4BBAE}" type="presParOf" srcId="{6FA41949-6A06-40D4-B22A-F4FC2D3465C7}" destId="{8A0B3779-7808-4269-9D83-CED415B594E8}" srcOrd="1" destOrd="0" presId="urn:microsoft.com/office/officeart/2005/8/layout/hierarchy4"/>
    <dgm:cxn modelId="{20CF58FB-30AA-4896-85C3-1EC80A9D2E21}" type="presParOf" srcId="{1DCFCDA0-4A2F-450A-884E-4CF05FD3D7C4}" destId="{2F3F6784-1F0E-4755-9AB8-3313B89B5A47}" srcOrd="13" destOrd="0" presId="urn:microsoft.com/office/officeart/2005/8/layout/hierarchy4"/>
    <dgm:cxn modelId="{9367E98C-EA44-4487-94F6-909A16E83E42}" type="presParOf" srcId="{1DCFCDA0-4A2F-450A-884E-4CF05FD3D7C4}" destId="{12E5D301-CB83-4C40-9E80-B73FEE937085}" srcOrd="14" destOrd="0" presId="urn:microsoft.com/office/officeart/2005/8/layout/hierarchy4"/>
    <dgm:cxn modelId="{5259B622-4604-4FE1-8F85-BB4EEB260DA4}" type="presParOf" srcId="{12E5D301-CB83-4C40-9E80-B73FEE937085}" destId="{735A21C7-DE21-4918-BFF8-127E675B795B}" srcOrd="0" destOrd="0" presId="urn:microsoft.com/office/officeart/2005/8/layout/hierarchy4"/>
    <dgm:cxn modelId="{230AC24A-D9C0-4F60-85BC-A8536727BACD}" type="presParOf" srcId="{12E5D301-CB83-4C40-9E80-B73FEE937085}" destId="{A2C01D73-317D-4A38-91E5-F6D187BE1D2C}"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9A483FF-1AEC-488D-A054-109CF62106F7}" type="datetimeFigureOut">
              <a:rPr lang="fa-IR" smtClean="0"/>
              <a:t>27/11/1445</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62BC691-022A-40F4-B933-8DF2EE2B2046}" type="slidenum">
              <a:rPr lang="fa-IR" smtClean="0"/>
              <a:t>‹#›</a:t>
            </a:fld>
            <a:endParaRPr lang="fa-IR"/>
          </a:p>
        </p:txBody>
      </p:sp>
    </p:spTree>
    <p:extLst>
      <p:ext uri="{BB962C8B-B14F-4D97-AF65-F5344CB8AC3E}">
        <p14:creationId xmlns:p14="http://schemas.microsoft.com/office/powerpoint/2010/main" val="414248815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p:spPr>
      </p:sp>
      <p:sp>
        <p:nvSpPr>
          <p:cNvPr id="860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fa-IR" smtClean="0"/>
          </a:p>
        </p:txBody>
      </p:sp>
      <p:sp>
        <p:nvSpPr>
          <p:cNvPr id="4" name="Slide Number Placeholder 3"/>
          <p:cNvSpPr>
            <a:spLocks noGrp="1"/>
          </p:cNvSpPr>
          <p:nvPr>
            <p:ph type="sldNum" sz="quarter" idx="5"/>
          </p:nvPr>
        </p:nvSpPr>
        <p:spPr/>
        <p:txBody>
          <a:bodyPr/>
          <a:lstStyle/>
          <a:p>
            <a:pPr>
              <a:defRPr/>
            </a:pPr>
            <a:fld id="{C2C91440-70EA-4C2E-843E-07C6C255FADD}" type="slidenum">
              <a:rPr lang="en-US" smtClean="0"/>
              <a:pPr>
                <a:defRPr/>
              </a:pPr>
              <a:t>1</a:t>
            </a:fld>
            <a:endParaRPr lang="en-US"/>
          </a:p>
        </p:txBody>
      </p:sp>
    </p:spTree>
    <p:extLst>
      <p:ext uri="{BB962C8B-B14F-4D97-AF65-F5344CB8AC3E}">
        <p14:creationId xmlns:p14="http://schemas.microsoft.com/office/powerpoint/2010/main" val="1700113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4" name="Freeform 3"/>
          <p:cNvSpPr/>
          <p:nvPr userDrawn="1"/>
        </p:nvSpPr>
        <p:spPr>
          <a:xfrm>
            <a:off x="0" y="0"/>
            <a:ext cx="9156700" cy="6858000"/>
          </a:xfrm>
          <a:custGeom>
            <a:avLst/>
            <a:gdLst>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889000" h="114300">
                <a:moveTo>
                  <a:pt x="0" y="0"/>
                </a:moveTo>
                <a:lnTo>
                  <a:pt x="889000" y="0"/>
                </a:lnTo>
                <a:lnTo>
                  <a:pt x="889000" y="114300"/>
                </a:lnTo>
                <a:cubicBezTo>
                  <a:pt x="592667" y="114300"/>
                  <a:pt x="256876" y="57580"/>
                  <a:pt x="0" y="83362"/>
                </a:cubicBezTo>
                <a:lnTo>
                  <a:pt x="0" y="0"/>
                </a:lnTo>
                <a:close/>
              </a:path>
            </a:pathLst>
          </a:cu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18" tIns="45710" rIns="91418" bIns="45710" anchor="ctr"/>
          <a:lstStyle/>
          <a:p>
            <a:pPr algn="ctr">
              <a:defRPr/>
            </a:pPr>
            <a:endParaRPr lang="en-US" dirty="0">
              <a:solidFill>
                <a:prstClr val="white"/>
              </a:solidFill>
              <a:latin typeface="Arial" pitchFamily="34" charset="0"/>
              <a:cs typeface="Arial" pitchFamily="34" charset="0"/>
            </a:endParaRPr>
          </a:p>
        </p:txBody>
      </p:sp>
      <p:sp>
        <p:nvSpPr>
          <p:cNvPr id="5" name="Title 1"/>
          <p:cNvSpPr txBox="1">
            <a:spLocks/>
          </p:cNvSpPr>
          <p:nvPr userDrawn="1"/>
        </p:nvSpPr>
        <p:spPr>
          <a:xfrm>
            <a:off x="457200" y="76200"/>
            <a:ext cx="8229600" cy="1143000"/>
          </a:xfrm>
          <a:prstGeom prst="rect">
            <a:avLst/>
          </a:prstGeom>
        </p:spPr>
        <p:txBody>
          <a:bodyPr lIns="91418" tIns="45710" rIns="91418" bIns="45710" anchor="ctr"/>
          <a:lstStyle>
            <a:lvl1pPr>
              <a:defRPr b="1">
                <a:solidFill>
                  <a:schemeClr val="bg1"/>
                </a:solidFill>
                <a:effectLst>
                  <a:reflection blurRad="6350" stA="55000" endA="300" endPos="45500" dir="5400000" sy="-100000" algn="bl" rotWithShape="0"/>
                </a:effectLst>
                <a:latin typeface="Arial" pitchFamily="34" charset="0"/>
                <a:cs typeface="Arial" pitchFamily="34" charset="0"/>
              </a:defRPr>
            </a:lvl1pPr>
          </a:lstStyle>
          <a:p>
            <a:pPr algn="ctr" rtl="1">
              <a:spcBef>
                <a:spcPct val="0"/>
              </a:spcBef>
              <a:defRPr/>
            </a:pPr>
            <a:endParaRPr lang="en-US" sz="3200" dirty="0">
              <a:solidFill>
                <a:prstClr val="white"/>
              </a:solidFill>
            </a:endParaRPr>
          </a:p>
        </p:txBody>
      </p:sp>
      <p:sp>
        <p:nvSpPr>
          <p:cNvPr id="2" name="Title 1"/>
          <p:cNvSpPr>
            <a:spLocks noGrp="1"/>
          </p:cNvSpPr>
          <p:nvPr>
            <p:ph type="ctrTitle"/>
          </p:nvPr>
        </p:nvSpPr>
        <p:spPr>
          <a:xfrm>
            <a:off x="609600" y="2"/>
            <a:ext cx="8077200" cy="642917"/>
          </a:xfrm>
        </p:spPr>
        <p:txBody>
          <a:bodyPr>
            <a:normAutofit/>
          </a:bodyPr>
          <a:lstStyle>
            <a:lvl1pPr>
              <a:defRPr sz="3200" b="1">
                <a:effectLst>
                  <a:reflection blurRad="6350" stA="55000" endA="300" endPos="45500" dir="5400000" sy="-100000" algn="bl" rotWithShape="0"/>
                </a:effectLst>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571604" y="2285993"/>
            <a:ext cx="6400800" cy="1714512"/>
          </a:xfrm>
        </p:spPr>
        <p:txBody>
          <a:bodyPr anchor="ctr"/>
          <a:lstStyle>
            <a:lvl1pPr marL="0" indent="0" algn="ctr">
              <a:buNone/>
              <a:defRPr>
                <a:solidFill>
                  <a:schemeClr val="bg1"/>
                </a:solidFill>
                <a:latin typeface="Arial" pitchFamily="34" charset="0"/>
                <a:cs typeface="Arial" pitchFamily="34" charset="0"/>
              </a:defRPr>
            </a:lvl1pPr>
            <a:lvl2pPr marL="457090" indent="0" algn="ctr">
              <a:buNone/>
              <a:defRPr>
                <a:solidFill>
                  <a:schemeClr val="tx1">
                    <a:tint val="75000"/>
                  </a:schemeClr>
                </a:solidFill>
              </a:defRPr>
            </a:lvl2pPr>
            <a:lvl3pPr marL="914180" indent="0" algn="ctr">
              <a:buNone/>
              <a:defRPr>
                <a:solidFill>
                  <a:schemeClr val="tx1">
                    <a:tint val="75000"/>
                  </a:schemeClr>
                </a:solidFill>
              </a:defRPr>
            </a:lvl3pPr>
            <a:lvl4pPr marL="1371270" indent="0" algn="ctr">
              <a:buNone/>
              <a:defRPr>
                <a:solidFill>
                  <a:schemeClr val="tx1">
                    <a:tint val="75000"/>
                  </a:schemeClr>
                </a:solidFill>
              </a:defRPr>
            </a:lvl4pPr>
            <a:lvl5pPr marL="1828361" indent="0" algn="ctr">
              <a:buNone/>
              <a:defRPr>
                <a:solidFill>
                  <a:schemeClr val="tx1">
                    <a:tint val="75000"/>
                  </a:schemeClr>
                </a:solidFill>
              </a:defRPr>
            </a:lvl5pPr>
            <a:lvl6pPr marL="2285451" indent="0" algn="ctr">
              <a:buNone/>
              <a:defRPr>
                <a:solidFill>
                  <a:schemeClr val="tx1">
                    <a:tint val="75000"/>
                  </a:schemeClr>
                </a:solidFill>
              </a:defRPr>
            </a:lvl6pPr>
            <a:lvl7pPr marL="2742542" indent="0" algn="ctr">
              <a:buNone/>
              <a:defRPr>
                <a:solidFill>
                  <a:schemeClr val="tx1">
                    <a:tint val="75000"/>
                  </a:schemeClr>
                </a:solidFill>
              </a:defRPr>
            </a:lvl7pPr>
            <a:lvl8pPr marL="3199632" indent="0" algn="ctr">
              <a:buNone/>
              <a:defRPr>
                <a:solidFill>
                  <a:schemeClr val="tx1">
                    <a:tint val="75000"/>
                  </a:schemeClr>
                </a:solidFill>
              </a:defRPr>
            </a:lvl8pPr>
            <a:lvl9pPr marL="3656722" indent="0" algn="ctr">
              <a:buNone/>
              <a:defRPr>
                <a:solidFill>
                  <a:schemeClr val="tx1">
                    <a:tint val="75000"/>
                  </a:schemeClr>
                </a:solidFill>
              </a:defRPr>
            </a:lvl9pPr>
          </a:lstStyle>
          <a:p>
            <a:r>
              <a:rPr lang="en-US" smtClean="0"/>
              <a:t>Click to edit Master subtitle style</a:t>
            </a:r>
            <a:endParaRPr lang="en-US"/>
          </a:p>
        </p:txBody>
      </p:sp>
      <p:sp>
        <p:nvSpPr>
          <p:cNvPr id="8" name="Date Placeholder 3"/>
          <p:cNvSpPr>
            <a:spLocks noGrp="1"/>
          </p:cNvSpPr>
          <p:nvPr>
            <p:ph type="dt" sz="half" idx="10"/>
          </p:nvPr>
        </p:nvSpPr>
        <p:spPr>
          <a:xfrm>
            <a:off x="457200" y="6356352"/>
            <a:ext cx="2133600" cy="365125"/>
          </a:xfrm>
          <a:prstGeom prst="rect">
            <a:avLst/>
          </a:prstGeom>
        </p:spPr>
        <p:txBody>
          <a:bodyPr/>
          <a:lstStyle>
            <a:lvl1pPr>
              <a:defRPr>
                <a:latin typeface="Arial" pitchFamily="34" charset="0"/>
                <a:cs typeface="Arial" pitchFamily="34" charset="0"/>
              </a:defRPr>
            </a:lvl1pPr>
          </a:lstStyle>
          <a:p>
            <a:pPr algn="r" rtl="1" fontAlgn="base">
              <a:spcBef>
                <a:spcPct val="0"/>
              </a:spcBef>
              <a:spcAft>
                <a:spcPct val="0"/>
              </a:spcAft>
              <a:defRPr/>
            </a:pPr>
            <a:fld id="{8BE13C56-BB30-4A3F-A83C-3CB3AE2B5624}" type="datetimeFigureOut">
              <a:rPr lang="en-US">
                <a:solidFill>
                  <a:prstClr val="black"/>
                </a:solidFill>
              </a:rPr>
              <a:pPr algn="r" rtl="1" fontAlgn="base">
                <a:spcBef>
                  <a:spcPct val="0"/>
                </a:spcBef>
                <a:spcAft>
                  <a:spcPct val="0"/>
                </a:spcAft>
                <a:defRPr/>
              </a:pPr>
              <a:t>6/3/2024</a:t>
            </a:fld>
            <a:endParaRPr lang="en-US">
              <a:solidFill>
                <a:prstClr val="black"/>
              </a:solidFill>
            </a:endParaRPr>
          </a:p>
        </p:txBody>
      </p:sp>
      <p:sp>
        <p:nvSpPr>
          <p:cNvPr id="9" name="Footer Placeholder 4"/>
          <p:cNvSpPr>
            <a:spLocks noGrp="1"/>
          </p:cNvSpPr>
          <p:nvPr>
            <p:ph type="ftr" sz="quarter" idx="11"/>
          </p:nvPr>
        </p:nvSpPr>
        <p:spPr>
          <a:xfrm>
            <a:off x="3124200" y="6356352"/>
            <a:ext cx="2895600" cy="365125"/>
          </a:xfrm>
          <a:prstGeom prst="rect">
            <a:avLst/>
          </a:prstGeom>
        </p:spPr>
        <p:txBody>
          <a:bodyPr/>
          <a:lstStyle>
            <a:lvl1pPr>
              <a:defRPr>
                <a:latin typeface="Arial" pitchFamily="34" charset="0"/>
                <a:cs typeface="Arial" pitchFamily="34" charset="0"/>
              </a:defRPr>
            </a:lvl1pPr>
          </a:lstStyle>
          <a:p>
            <a:pPr algn="r" rtl="1" fontAlgn="base">
              <a:spcBef>
                <a:spcPct val="0"/>
              </a:spcBef>
              <a:spcAft>
                <a:spcPct val="0"/>
              </a:spcAft>
              <a:defRPr/>
            </a:pPr>
            <a:endParaRPr lang="en-US">
              <a:solidFill>
                <a:prstClr val="black"/>
              </a:solidFill>
            </a:endParaRPr>
          </a:p>
        </p:txBody>
      </p:sp>
    </p:spTree>
    <p:extLst>
      <p:ext uri="{BB962C8B-B14F-4D97-AF65-F5344CB8AC3E}">
        <p14:creationId xmlns:p14="http://schemas.microsoft.com/office/powerpoint/2010/main" val="38747862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781032"/>
          </a:xfrm>
        </p:spPr>
        <p:txBody>
          <a:bodyPr/>
          <a:lstStyle>
            <a:lvl1pPr algn="r">
              <a:defRPr sz="2000" b="1">
                <a:solidFill>
                  <a:schemeClr val="bg1"/>
                </a:solidFill>
                <a:effectLst/>
                <a:latin typeface="Arial" pitchFamily="34" charset="0"/>
                <a:cs typeface="B Titr" pitchFamily="2" charset="-78"/>
              </a:defRPr>
            </a:lvl1pPr>
          </a:lstStyle>
          <a:p>
            <a:r>
              <a:rPr lang="en-US" dirty="0" smtClean="0"/>
              <a:t>Click to edit Master title style</a:t>
            </a:r>
            <a:endParaRPr lang="en-US" dirty="0"/>
          </a:p>
        </p:txBody>
      </p:sp>
      <p:sp>
        <p:nvSpPr>
          <p:cNvPr id="3" name="Content Placeholder 2"/>
          <p:cNvSpPr>
            <a:spLocks noGrp="1"/>
          </p:cNvSpPr>
          <p:nvPr>
            <p:ph idx="1"/>
          </p:nvPr>
        </p:nvSpPr>
        <p:spPr>
          <a:xfrm>
            <a:off x="428596" y="1285860"/>
            <a:ext cx="8229600" cy="4857784"/>
          </a:xfrm>
        </p:spPr>
        <p:txBody>
          <a:bodyPr/>
          <a:lstStyle>
            <a:lvl1pPr>
              <a:defRPr>
                <a:latin typeface="Arial" pitchFamily="34" charset="0"/>
                <a:cs typeface="B Nazanin" pitchFamily="2" charset="-78"/>
              </a:defRPr>
            </a:lvl1pPr>
            <a:lvl2pPr>
              <a:defRPr>
                <a:latin typeface="Arial" pitchFamily="34" charset="0"/>
                <a:cs typeface="B Nazanin" pitchFamily="2" charset="-78"/>
              </a:defRPr>
            </a:lvl2pPr>
            <a:lvl3pPr>
              <a:defRPr>
                <a:latin typeface="Arial" pitchFamily="34" charset="0"/>
                <a:cs typeface="B Nazanin" pitchFamily="2" charset="-78"/>
              </a:defRPr>
            </a:lvl3pPr>
            <a:lvl4pPr>
              <a:defRPr>
                <a:latin typeface="Arial" pitchFamily="34" charset="0"/>
                <a:cs typeface="B Nazanin" pitchFamily="2" charset="-78"/>
              </a:defRPr>
            </a:lvl4pPr>
            <a:lvl5pPr>
              <a:defRPr>
                <a:latin typeface="Arial" pitchFamily="34" charset="0"/>
                <a:cs typeface="B Nazanin"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Oval 4"/>
          <p:cNvSpPr/>
          <p:nvPr userDrawn="1"/>
        </p:nvSpPr>
        <p:spPr>
          <a:xfrm>
            <a:off x="150000" y="6397100"/>
            <a:ext cx="612000" cy="324000"/>
          </a:xfrm>
          <a:prstGeom prst="ellipse">
            <a:avLst/>
          </a:prstGeom>
          <a:solidFill>
            <a:schemeClr val="bg1"/>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fld id="{7A26B52B-65CF-4FFA-B5C0-A78C90870779}" type="slidenum">
              <a:rPr lang="de-DE" sz="1200" b="1" smtClean="0">
                <a:solidFill>
                  <a:schemeClr val="tx1">
                    <a:lumMod val="65000"/>
                    <a:lumOff val="35000"/>
                  </a:schemeClr>
                </a:solidFill>
                <a:latin typeface="Verdana" pitchFamily="34" charset="0"/>
                <a:cs typeface="B Nazanin" pitchFamily="2" charset="-78"/>
              </a:rPr>
              <a:pPr algn="ctr" rtl="1"/>
              <a:t>‹#›</a:t>
            </a:fld>
            <a:endParaRPr lang="en-US" sz="1200" dirty="0">
              <a:solidFill>
                <a:schemeClr val="tx1">
                  <a:lumMod val="65000"/>
                  <a:lumOff val="35000"/>
                </a:schemeClr>
              </a:solidFill>
              <a:cs typeface="B Nazanin" pitchFamily="2" charset="-78"/>
            </a:endParaRPr>
          </a:p>
        </p:txBody>
      </p:sp>
    </p:spTree>
    <p:extLst>
      <p:ext uri="{BB962C8B-B14F-4D97-AF65-F5344CB8AC3E}">
        <p14:creationId xmlns:p14="http://schemas.microsoft.com/office/powerpoint/2010/main" val="38504178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eeform 7"/>
          <p:cNvSpPr/>
          <p:nvPr/>
        </p:nvSpPr>
        <p:spPr>
          <a:xfrm>
            <a:off x="-12700" y="-12698"/>
            <a:ext cx="9156700" cy="1012825"/>
          </a:xfrm>
          <a:custGeom>
            <a:avLst/>
            <a:gdLst>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889000" h="114300">
                <a:moveTo>
                  <a:pt x="0" y="0"/>
                </a:moveTo>
                <a:lnTo>
                  <a:pt x="889000" y="0"/>
                </a:lnTo>
                <a:lnTo>
                  <a:pt x="889000" y="114300"/>
                </a:lnTo>
                <a:cubicBezTo>
                  <a:pt x="592667" y="114300"/>
                  <a:pt x="256876" y="57580"/>
                  <a:pt x="0" y="83362"/>
                </a:cubicBezTo>
                <a:lnTo>
                  <a:pt x="0" y="0"/>
                </a:lnTo>
                <a:close/>
              </a:path>
            </a:pathLst>
          </a:cu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18" tIns="45710" rIns="91418" bIns="45710" anchor="ctr"/>
          <a:lstStyle/>
          <a:p>
            <a:pPr algn="ctr">
              <a:defRPr/>
            </a:pPr>
            <a:endParaRPr lang="en-US" dirty="0">
              <a:solidFill>
                <a:prstClr val="white"/>
              </a:solidFill>
              <a:latin typeface="Arial" pitchFamily="34" charset="0"/>
              <a:cs typeface="Arial" pitchFamily="34" charset="0"/>
            </a:endParaRPr>
          </a:p>
        </p:txBody>
      </p:sp>
      <p:sp>
        <p:nvSpPr>
          <p:cNvPr id="11" name="Freeform 10"/>
          <p:cNvSpPr/>
          <p:nvPr/>
        </p:nvSpPr>
        <p:spPr>
          <a:xfrm flipH="1">
            <a:off x="0" y="500043"/>
            <a:ext cx="9144000" cy="642942"/>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426915 h 479669"/>
              <a:gd name="connsiteX4" fmla="*/ 546100 w 546100"/>
              <a:gd name="connsiteY4" fmla="*/ 0 h 479669"/>
              <a:gd name="connsiteX5" fmla="*/ 0 w 546100"/>
              <a:gd name="connsiteY5" fmla="*/ 145561 h 479669"/>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58517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58517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177406 h 511514"/>
              <a:gd name="connsiteX1" fmla="*/ 0 w 546100"/>
              <a:gd name="connsiteY1" fmla="*/ 511514 h 511514"/>
              <a:gd name="connsiteX2" fmla="*/ 304906 w 546100"/>
              <a:gd name="connsiteY2" fmla="*/ 49430 h 511514"/>
              <a:gd name="connsiteX3" fmla="*/ 546100 w 546100"/>
              <a:gd name="connsiteY3" fmla="*/ 36730 h 511514"/>
              <a:gd name="connsiteX4" fmla="*/ 546100 w 546100"/>
              <a:gd name="connsiteY4" fmla="*/ 0 h 511514"/>
              <a:gd name="connsiteX5" fmla="*/ 0 w 546100"/>
              <a:gd name="connsiteY5" fmla="*/ 177406 h 511514"/>
              <a:gd name="connsiteX0" fmla="*/ 0 w 546100"/>
              <a:gd name="connsiteY0" fmla="*/ 177406 h 1875164"/>
              <a:gd name="connsiteX1" fmla="*/ 0 w 546100"/>
              <a:gd name="connsiteY1" fmla="*/ 511514 h 1875164"/>
              <a:gd name="connsiteX2" fmla="*/ 304906 w 546100"/>
              <a:gd name="connsiteY2" fmla="*/ 49430 h 1875164"/>
              <a:gd name="connsiteX3" fmla="*/ 546100 w 546100"/>
              <a:gd name="connsiteY3" fmla="*/ 36730 h 1875164"/>
              <a:gd name="connsiteX4" fmla="*/ 546100 w 546100"/>
              <a:gd name="connsiteY4" fmla="*/ 0 h 1875164"/>
              <a:gd name="connsiteX5" fmla="*/ 295804 w 546100"/>
              <a:gd name="connsiteY5" fmla="*/ 1875164 h 1875164"/>
              <a:gd name="connsiteX6" fmla="*/ 0 w 546100"/>
              <a:gd name="connsiteY6" fmla="*/ 177406 h 1875164"/>
              <a:gd name="connsiteX0" fmla="*/ 0 w 546100"/>
              <a:gd name="connsiteY0" fmla="*/ 261685 h 595793"/>
              <a:gd name="connsiteX1" fmla="*/ 0 w 546100"/>
              <a:gd name="connsiteY1" fmla="*/ 595793 h 595793"/>
              <a:gd name="connsiteX2" fmla="*/ 304906 w 546100"/>
              <a:gd name="connsiteY2" fmla="*/ 133709 h 595793"/>
              <a:gd name="connsiteX3" fmla="*/ 546100 w 546100"/>
              <a:gd name="connsiteY3" fmla="*/ 121009 h 595793"/>
              <a:gd name="connsiteX4" fmla="*/ 546100 w 546100"/>
              <a:gd name="connsiteY4" fmla="*/ 84279 h 595793"/>
              <a:gd name="connsiteX5" fmla="*/ 332211 w 546100"/>
              <a:gd name="connsiteY5" fmla="*/ 0 h 595793"/>
              <a:gd name="connsiteX6" fmla="*/ 0 w 546100"/>
              <a:gd name="connsiteY6" fmla="*/ 261685 h 595793"/>
              <a:gd name="connsiteX0" fmla="*/ 0 w 546100"/>
              <a:gd name="connsiteY0" fmla="*/ 261685 h 595793"/>
              <a:gd name="connsiteX1" fmla="*/ 0 w 546100"/>
              <a:gd name="connsiteY1" fmla="*/ 595793 h 595793"/>
              <a:gd name="connsiteX2" fmla="*/ 304906 w 546100"/>
              <a:gd name="connsiteY2" fmla="*/ 133709 h 595793"/>
              <a:gd name="connsiteX3" fmla="*/ 546100 w 546100"/>
              <a:gd name="connsiteY3" fmla="*/ 121009 h 595793"/>
              <a:gd name="connsiteX4" fmla="*/ 546100 w 546100"/>
              <a:gd name="connsiteY4" fmla="*/ 84279 h 595793"/>
              <a:gd name="connsiteX5" fmla="*/ 332211 w 546100"/>
              <a:gd name="connsiteY5" fmla="*/ 0 h 595793"/>
              <a:gd name="connsiteX6" fmla="*/ 0 w 546100"/>
              <a:gd name="connsiteY6" fmla="*/ 261685 h 595793"/>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332211 w 546100"/>
              <a:gd name="connsiteY5" fmla="*/ 42137 h 637930"/>
              <a:gd name="connsiteX6" fmla="*/ 0 w 546100"/>
              <a:gd name="connsiteY6"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332211 w 546100"/>
              <a:gd name="connsiteY5" fmla="*/ 42137 h 637930"/>
              <a:gd name="connsiteX6" fmla="*/ 0 w 546100"/>
              <a:gd name="connsiteY6"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332211 w 546100"/>
              <a:gd name="connsiteY5" fmla="*/ 42137 h 637930"/>
              <a:gd name="connsiteX6" fmla="*/ 0 w 546100"/>
              <a:gd name="connsiteY6"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332211 w 546100"/>
              <a:gd name="connsiteY5" fmla="*/ 42137 h 637930"/>
              <a:gd name="connsiteX6" fmla="*/ 0 w 546100"/>
              <a:gd name="connsiteY6"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332211 w 546100"/>
              <a:gd name="connsiteY5" fmla="*/ 42137 h 637930"/>
              <a:gd name="connsiteX6" fmla="*/ 0 w 546100"/>
              <a:gd name="connsiteY6"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332211 w 546100"/>
              <a:gd name="connsiteY5" fmla="*/ 42137 h 637930"/>
              <a:gd name="connsiteX6" fmla="*/ 0 w 546100"/>
              <a:gd name="connsiteY6"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332211 w 546100"/>
              <a:gd name="connsiteY5" fmla="*/ 42137 h 637930"/>
              <a:gd name="connsiteX6" fmla="*/ 0 w 546100"/>
              <a:gd name="connsiteY6"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332211 w 546100"/>
              <a:gd name="connsiteY5" fmla="*/ 42137 h 637930"/>
              <a:gd name="connsiteX6" fmla="*/ 0 w 546100"/>
              <a:gd name="connsiteY6"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278165 h 637930"/>
              <a:gd name="connsiteX4" fmla="*/ 546100 w 546100"/>
              <a:gd name="connsiteY4" fmla="*/ 0 h 637930"/>
              <a:gd name="connsiteX5" fmla="*/ 332211 w 546100"/>
              <a:gd name="connsiteY5" fmla="*/ 42137 h 637930"/>
              <a:gd name="connsiteX6" fmla="*/ 0 w 546100"/>
              <a:gd name="connsiteY6" fmla="*/ 303822 h 637930"/>
              <a:gd name="connsiteX0" fmla="*/ 0 w 546100"/>
              <a:gd name="connsiteY0" fmla="*/ 261685 h 595793"/>
              <a:gd name="connsiteX1" fmla="*/ 0 w 546100"/>
              <a:gd name="connsiteY1" fmla="*/ 595793 h 595793"/>
              <a:gd name="connsiteX2" fmla="*/ 304906 w 546100"/>
              <a:gd name="connsiteY2" fmla="*/ 133709 h 595793"/>
              <a:gd name="connsiteX3" fmla="*/ 546100 w 546100"/>
              <a:gd name="connsiteY3" fmla="*/ 236028 h 595793"/>
              <a:gd name="connsiteX4" fmla="*/ 546100 w 546100"/>
              <a:gd name="connsiteY4" fmla="*/ 72882 h 595793"/>
              <a:gd name="connsiteX5" fmla="*/ 332211 w 546100"/>
              <a:gd name="connsiteY5" fmla="*/ 0 h 595793"/>
              <a:gd name="connsiteX6" fmla="*/ 0 w 546100"/>
              <a:gd name="connsiteY6" fmla="*/ 261685 h 595793"/>
              <a:gd name="connsiteX0" fmla="*/ 0 w 546100"/>
              <a:gd name="connsiteY0" fmla="*/ 261685 h 595793"/>
              <a:gd name="connsiteX1" fmla="*/ 0 w 546100"/>
              <a:gd name="connsiteY1" fmla="*/ 595793 h 595793"/>
              <a:gd name="connsiteX2" fmla="*/ 304906 w 546100"/>
              <a:gd name="connsiteY2" fmla="*/ 133709 h 595793"/>
              <a:gd name="connsiteX3" fmla="*/ 546100 w 546100"/>
              <a:gd name="connsiteY3" fmla="*/ 236028 h 595793"/>
              <a:gd name="connsiteX4" fmla="*/ 546100 w 546100"/>
              <a:gd name="connsiteY4" fmla="*/ 72882 h 595793"/>
              <a:gd name="connsiteX5" fmla="*/ 332211 w 546100"/>
              <a:gd name="connsiteY5" fmla="*/ 0 h 595793"/>
              <a:gd name="connsiteX6" fmla="*/ 0 w 546100"/>
              <a:gd name="connsiteY6" fmla="*/ 261685 h 595793"/>
              <a:gd name="connsiteX0" fmla="*/ 0 w 546100"/>
              <a:gd name="connsiteY0" fmla="*/ 261685 h 595793"/>
              <a:gd name="connsiteX1" fmla="*/ 0 w 546100"/>
              <a:gd name="connsiteY1" fmla="*/ 595793 h 595793"/>
              <a:gd name="connsiteX2" fmla="*/ 304906 w 546100"/>
              <a:gd name="connsiteY2" fmla="*/ 133709 h 595793"/>
              <a:gd name="connsiteX3" fmla="*/ 546100 w 546100"/>
              <a:gd name="connsiteY3" fmla="*/ 236028 h 595793"/>
              <a:gd name="connsiteX4" fmla="*/ 546100 w 546100"/>
              <a:gd name="connsiteY4" fmla="*/ 72882 h 595793"/>
              <a:gd name="connsiteX5" fmla="*/ 332211 w 546100"/>
              <a:gd name="connsiteY5" fmla="*/ 0 h 595793"/>
              <a:gd name="connsiteX6" fmla="*/ 0 w 546100"/>
              <a:gd name="connsiteY6" fmla="*/ 261685 h 595793"/>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6100" h="595793">
                <a:moveTo>
                  <a:pt x="0" y="261685"/>
                </a:moveTo>
                <a:lnTo>
                  <a:pt x="0" y="595793"/>
                </a:lnTo>
                <a:cubicBezTo>
                  <a:pt x="123631" y="609634"/>
                  <a:pt x="167623" y="291971"/>
                  <a:pt x="304906" y="133709"/>
                </a:cubicBezTo>
                <a:cubicBezTo>
                  <a:pt x="463427" y="-94891"/>
                  <a:pt x="520312" y="238959"/>
                  <a:pt x="546100" y="236028"/>
                </a:cubicBezTo>
                <a:cubicBezTo>
                  <a:pt x="546100" y="223785"/>
                  <a:pt x="546858" y="179937"/>
                  <a:pt x="546100" y="72882"/>
                </a:cubicBezTo>
                <a:cubicBezTo>
                  <a:pt x="521070" y="6688"/>
                  <a:pt x="420194" y="-155983"/>
                  <a:pt x="332211" y="0"/>
                </a:cubicBezTo>
                <a:cubicBezTo>
                  <a:pt x="241194" y="50637"/>
                  <a:pt x="84949" y="531100"/>
                  <a:pt x="0" y="261685"/>
                </a:cubicBezTo>
                <a:close/>
              </a:path>
            </a:pathLst>
          </a:custGeom>
          <a:gradFill>
            <a:gsLst>
              <a:gs pos="77000">
                <a:schemeClr val="accent1">
                  <a:lumMod val="60000"/>
                  <a:lumOff val="40000"/>
                  <a:alpha val="12000"/>
                </a:schemeClr>
              </a:gs>
              <a:gs pos="50000">
                <a:schemeClr val="accent1"/>
              </a:gs>
              <a:gs pos="0">
                <a:schemeClr val="accent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91418" tIns="45710" rIns="91418" bIns="45710" anchor="ctr"/>
          <a:lstStyle/>
          <a:p>
            <a:pPr algn="ctr">
              <a:defRPr/>
            </a:pPr>
            <a:endParaRPr lang="en-US" dirty="0">
              <a:solidFill>
                <a:prstClr val="white"/>
              </a:solidFill>
              <a:latin typeface="Arial" pitchFamily="34" charset="0"/>
              <a:cs typeface="Arial" pitchFamily="34" charset="0"/>
            </a:endParaRPr>
          </a:p>
        </p:txBody>
      </p:sp>
      <p:sp>
        <p:nvSpPr>
          <p:cNvPr id="3078" name="Title Placeholder 1"/>
          <p:cNvSpPr>
            <a:spLocks noGrp="1"/>
          </p:cNvSpPr>
          <p:nvPr>
            <p:ph type="title"/>
          </p:nvPr>
        </p:nvSpPr>
        <p:spPr bwMode="auto">
          <a:xfrm>
            <a:off x="357188" y="71438"/>
            <a:ext cx="8229600" cy="571500"/>
          </a:xfrm>
          <a:prstGeom prst="rect">
            <a:avLst/>
          </a:prstGeom>
          <a:noFill/>
          <a:ln w="9525">
            <a:noFill/>
            <a:miter lim="800000"/>
            <a:headEnd/>
            <a:tailEnd/>
          </a:ln>
        </p:spPr>
        <p:txBody>
          <a:bodyPr vert="horz" wrap="square" lIns="91418" tIns="45710" rIns="91418" bIns="45710" numCol="1" anchor="ctr" anchorCtr="0" compatLnSpc="1">
            <a:prstTxWarp prst="textNoShape">
              <a:avLst/>
            </a:prstTxWarp>
          </a:bodyPr>
          <a:lstStyle/>
          <a:p>
            <a:pPr lvl="0"/>
            <a:r>
              <a:rPr lang="en-US" smtClean="0"/>
              <a:t>Click to edit Master title style</a:t>
            </a:r>
          </a:p>
        </p:txBody>
      </p:sp>
      <p:sp>
        <p:nvSpPr>
          <p:cNvPr id="3079" name="Text Placeholder 2"/>
          <p:cNvSpPr>
            <a:spLocks noGrp="1"/>
          </p:cNvSpPr>
          <p:nvPr>
            <p:ph type="body" idx="1"/>
          </p:nvPr>
        </p:nvSpPr>
        <p:spPr bwMode="auto">
          <a:xfrm>
            <a:off x="457200" y="1600201"/>
            <a:ext cx="8229600" cy="4525963"/>
          </a:xfrm>
          <a:prstGeom prst="rect">
            <a:avLst/>
          </a:prstGeom>
          <a:noFill/>
          <a:ln w="9525">
            <a:noFill/>
            <a:miter lim="800000"/>
            <a:headEnd/>
            <a:tailEnd/>
          </a:ln>
        </p:spPr>
        <p:txBody>
          <a:bodyPr vert="horz" wrap="square" lIns="91418" tIns="45710" rIns="91418" bIns="4571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243942572"/>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txStyles>
    <p:titleStyle>
      <a:lvl1pPr algn="r" rtl="1" eaLnBrk="0" fontAlgn="base" hangingPunct="0">
        <a:spcBef>
          <a:spcPct val="0"/>
        </a:spcBef>
        <a:spcAft>
          <a:spcPct val="0"/>
        </a:spcAft>
        <a:defRPr lang="en-US" sz="2400" b="1" kern="1200" dirty="0">
          <a:solidFill>
            <a:schemeClr val="bg1"/>
          </a:solidFill>
          <a:latin typeface="Arial" pitchFamily="34" charset="0"/>
          <a:ea typeface="+mj-ea"/>
          <a:cs typeface="B Titr" pitchFamily="2" charset="-78"/>
        </a:defRPr>
      </a:lvl1pPr>
      <a:lvl2pPr algn="r" rtl="1" eaLnBrk="0" fontAlgn="base" hangingPunct="0">
        <a:spcBef>
          <a:spcPct val="0"/>
        </a:spcBef>
        <a:spcAft>
          <a:spcPct val="0"/>
        </a:spcAft>
        <a:defRPr sz="2400" b="1">
          <a:solidFill>
            <a:schemeClr val="bg1"/>
          </a:solidFill>
          <a:latin typeface="Arial" pitchFamily="34" charset="0"/>
          <a:cs typeface="B Titr" pitchFamily="2" charset="-78"/>
        </a:defRPr>
      </a:lvl2pPr>
      <a:lvl3pPr algn="r" rtl="1" eaLnBrk="0" fontAlgn="base" hangingPunct="0">
        <a:spcBef>
          <a:spcPct val="0"/>
        </a:spcBef>
        <a:spcAft>
          <a:spcPct val="0"/>
        </a:spcAft>
        <a:defRPr sz="2400" b="1">
          <a:solidFill>
            <a:schemeClr val="bg1"/>
          </a:solidFill>
          <a:latin typeface="Arial" pitchFamily="34" charset="0"/>
          <a:cs typeface="B Titr" pitchFamily="2" charset="-78"/>
        </a:defRPr>
      </a:lvl3pPr>
      <a:lvl4pPr algn="r" rtl="1" eaLnBrk="0" fontAlgn="base" hangingPunct="0">
        <a:spcBef>
          <a:spcPct val="0"/>
        </a:spcBef>
        <a:spcAft>
          <a:spcPct val="0"/>
        </a:spcAft>
        <a:defRPr sz="2400" b="1">
          <a:solidFill>
            <a:schemeClr val="bg1"/>
          </a:solidFill>
          <a:latin typeface="Arial" pitchFamily="34" charset="0"/>
          <a:cs typeface="B Titr" pitchFamily="2" charset="-78"/>
        </a:defRPr>
      </a:lvl4pPr>
      <a:lvl5pPr algn="r" rtl="1" eaLnBrk="0" fontAlgn="base" hangingPunct="0">
        <a:spcBef>
          <a:spcPct val="0"/>
        </a:spcBef>
        <a:spcAft>
          <a:spcPct val="0"/>
        </a:spcAft>
        <a:defRPr sz="2400" b="1">
          <a:solidFill>
            <a:schemeClr val="bg1"/>
          </a:solidFill>
          <a:latin typeface="Arial" pitchFamily="34" charset="0"/>
          <a:cs typeface="B Titr" pitchFamily="2" charset="-78"/>
        </a:defRPr>
      </a:lvl5pPr>
      <a:lvl6pPr marL="457090" algn="ctr" rtl="1" fontAlgn="base">
        <a:spcBef>
          <a:spcPct val="0"/>
        </a:spcBef>
        <a:spcAft>
          <a:spcPct val="0"/>
        </a:spcAft>
        <a:defRPr sz="3200" b="1">
          <a:solidFill>
            <a:schemeClr val="bg1"/>
          </a:solidFill>
          <a:latin typeface="Arial" pitchFamily="34" charset="0"/>
          <a:cs typeface="Arial" pitchFamily="34" charset="0"/>
        </a:defRPr>
      </a:lvl6pPr>
      <a:lvl7pPr marL="914180" algn="ctr" rtl="1" fontAlgn="base">
        <a:spcBef>
          <a:spcPct val="0"/>
        </a:spcBef>
        <a:spcAft>
          <a:spcPct val="0"/>
        </a:spcAft>
        <a:defRPr sz="3200" b="1">
          <a:solidFill>
            <a:schemeClr val="bg1"/>
          </a:solidFill>
          <a:latin typeface="Arial" pitchFamily="34" charset="0"/>
          <a:cs typeface="Arial" pitchFamily="34" charset="0"/>
        </a:defRPr>
      </a:lvl7pPr>
      <a:lvl8pPr marL="1371270" algn="ctr" rtl="1" fontAlgn="base">
        <a:spcBef>
          <a:spcPct val="0"/>
        </a:spcBef>
        <a:spcAft>
          <a:spcPct val="0"/>
        </a:spcAft>
        <a:defRPr sz="3200" b="1">
          <a:solidFill>
            <a:schemeClr val="bg1"/>
          </a:solidFill>
          <a:latin typeface="Arial" pitchFamily="34" charset="0"/>
          <a:cs typeface="Arial" pitchFamily="34" charset="0"/>
        </a:defRPr>
      </a:lvl8pPr>
      <a:lvl9pPr marL="1828361" algn="ctr" rtl="1" fontAlgn="base">
        <a:spcBef>
          <a:spcPct val="0"/>
        </a:spcBef>
        <a:spcAft>
          <a:spcPct val="0"/>
        </a:spcAft>
        <a:defRPr sz="3200" b="1">
          <a:solidFill>
            <a:schemeClr val="bg1"/>
          </a:solidFill>
          <a:latin typeface="Arial" pitchFamily="34" charset="0"/>
          <a:cs typeface="Arial" pitchFamily="34" charset="0"/>
        </a:defRPr>
      </a:lvl9pPr>
    </p:titleStyle>
    <p:bodyStyle>
      <a:lvl1pPr marL="342818" indent="-342818" algn="r" rtl="1"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772" indent="-285681" algn="r" rtl="1"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2726" indent="-228545" algn="r" rtl="1"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599816" indent="-228545" algn="r" rtl="1"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6906" indent="-228545" algn="r" rtl="1"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3996" indent="-228545" algn="r" defTabSz="91418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086" indent="-228545" algn="r" defTabSz="91418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8178" indent="-228545" algn="r" defTabSz="91418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5268" indent="-228545" algn="r" defTabSz="91418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r" defTabSz="914180" rtl="1" eaLnBrk="1" latinLnBrk="0" hangingPunct="1">
        <a:defRPr sz="1800" kern="1200">
          <a:solidFill>
            <a:schemeClr val="tx1"/>
          </a:solidFill>
          <a:latin typeface="+mn-lt"/>
          <a:ea typeface="+mn-ea"/>
          <a:cs typeface="+mn-cs"/>
        </a:defRPr>
      </a:lvl1pPr>
      <a:lvl2pPr marL="457090" algn="r" defTabSz="914180" rtl="1" eaLnBrk="1" latinLnBrk="0" hangingPunct="1">
        <a:defRPr sz="1800" kern="1200">
          <a:solidFill>
            <a:schemeClr val="tx1"/>
          </a:solidFill>
          <a:latin typeface="+mn-lt"/>
          <a:ea typeface="+mn-ea"/>
          <a:cs typeface="+mn-cs"/>
        </a:defRPr>
      </a:lvl2pPr>
      <a:lvl3pPr marL="914180" algn="r" defTabSz="914180" rtl="1" eaLnBrk="1" latinLnBrk="0" hangingPunct="1">
        <a:defRPr sz="1800" kern="1200">
          <a:solidFill>
            <a:schemeClr val="tx1"/>
          </a:solidFill>
          <a:latin typeface="+mn-lt"/>
          <a:ea typeface="+mn-ea"/>
          <a:cs typeface="+mn-cs"/>
        </a:defRPr>
      </a:lvl3pPr>
      <a:lvl4pPr marL="1371270" algn="r" defTabSz="914180" rtl="1" eaLnBrk="1" latinLnBrk="0" hangingPunct="1">
        <a:defRPr sz="1800" kern="1200">
          <a:solidFill>
            <a:schemeClr val="tx1"/>
          </a:solidFill>
          <a:latin typeface="+mn-lt"/>
          <a:ea typeface="+mn-ea"/>
          <a:cs typeface="+mn-cs"/>
        </a:defRPr>
      </a:lvl4pPr>
      <a:lvl5pPr marL="1828361" algn="r" defTabSz="914180" rtl="1" eaLnBrk="1" latinLnBrk="0" hangingPunct="1">
        <a:defRPr sz="1800" kern="1200">
          <a:solidFill>
            <a:schemeClr val="tx1"/>
          </a:solidFill>
          <a:latin typeface="+mn-lt"/>
          <a:ea typeface="+mn-ea"/>
          <a:cs typeface="+mn-cs"/>
        </a:defRPr>
      </a:lvl5pPr>
      <a:lvl6pPr marL="2285451" algn="r" defTabSz="914180" rtl="1" eaLnBrk="1" latinLnBrk="0" hangingPunct="1">
        <a:defRPr sz="1800" kern="1200">
          <a:solidFill>
            <a:schemeClr val="tx1"/>
          </a:solidFill>
          <a:latin typeface="+mn-lt"/>
          <a:ea typeface="+mn-ea"/>
          <a:cs typeface="+mn-cs"/>
        </a:defRPr>
      </a:lvl6pPr>
      <a:lvl7pPr marL="2742542" algn="r" defTabSz="914180" rtl="1" eaLnBrk="1" latinLnBrk="0" hangingPunct="1">
        <a:defRPr sz="1800" kern="1200">
          <a:solidFill>
            <a:schemeClr val="tx1"/>
          </a:solidFill>
          <a:latin typeface="+mn-lt"/>
          <a:ea typeface="+mn-ea"/>
          <a:cs typeface="+mn-cs"/>
        </a:defRPr>
      </a:lvl7pPr>
      <a:lvl8pPr marL="3199632" algn="r" defTabSz="914180" rtl="1" eaLnBrk="1" latinLnBrk="0" hangingPunct="1">
        <a:defRPr sz="1800" kern="1200">
          <a:solidFill>
            <a:schemeClr val="tx1"/>
          </a:solidFill>
          <a:latin typeface="+mn-lt"/>
          <a:ea typeface="+mn-ea"/>
          <a:cs typeface="+mn-cs"/>
        </a:defRPr>
      </a:lvl8pPr>
      <a:lvl9pPr marL="3656722" algn="r" defTabSz="91418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5013176"/>
            <a:ext cx="4613228" cy="1597286"/>
          </a:xfrm>
        </p:spPr>
        <p:txBody>
          <a:bodyPr rtlCol="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lnSpc>
                <a:spcPct val="150000"/>
              </a:lnSpc>
              <a:spcAft>
                <a:spcPts val="0"/>
              </a:spcAft>
              <a:defRPr/>
            </a:pPr>
            <a:r>
              <a:rPr lang="fa-IR" sz="2400" spc="50" dirty="0" smtClean="0">
                <a:ln w="11430"/>
                <a:gradFill>
                  <a:gsLst>
                    <a:gs pos="25000">
                      <a:schemeClr val="accent2">
                        <a:satMod val="155000"/>
                      </a:schemeClr>
                    </a:gs>
                    <a:gs pos="100000">
                      <a:schemeClr val="accent2">
                        <a:shade val="45000"/>
                        <a:satMod val="165000"/>
                      </a:schemeClr>
                    </a:gs>
                  </a:gsLst>
                  <a:lin ang="5400000"/>
                </a:gradFill>
                <a:effectLst>
                  <a:outerShdw blurRad="38100" dist="38100" dir="2700000" algn="tl">
                    <a:srgbClr val="000000">
                      <a:alpha val="43137"/>
                    </a:srgbClr>
                  </a:outerShdw>
                </a:effectLst>
                <a:cs typeface="B Titr" pitchFamily="2" charset="-78"/>
              </a:rPr>
              <a:t>1395</a:t>
            </a:r>
            <a:br>
              <a:rPr lang="fa-IR" sz="2400" spc="50" dirty="0" smtClean="0">
                <a:ln w="11430"/>
                <a:gradFill>
                  <a:gsLst>
                    <a:gs pos="25000">
                      <a:schemeClr val="accent2">
                        <a:satMod val="155000"/>
                      </a:schemeClr>
                    </a:gs>
                    <a:gs pos="100000">
                      <a:schemeClr val="accent2">
                        <a:shade val="45000"/>
                        <a:satMod val="165000"/>
                      </a:schemeClr>
                    </a:gs>
                  </a:gsLst>
                  <a:lin ang="5400000"/>
                </a:gradFill>
                <a:effectLst>
                  <a:outerShdw blurRad="38100" dist="38100" dir="2700000" algn="tl">
                    <a:srgbClr val="000000">
                      <a:alpha val="43137"/>
                    </a:srgbClr>
                  </a:outerShdw>
                </a:effectLst>
                <a:cs typeface="B Titr" pitchFamily="2" charset="-78"/>
              </a:rPr>
            </a:br>
            <a:r>
              <a:rPr lang="fa-IR" sz="2400" spc="50" dirty="0" smtClean="0">
                <a:ln w="11430"/>
                <a:gradFill>
                  <a:gsLst>
                    <a:gs pos="25000">
                      <a:schemeClr val="accent2">
                        <a:satMod val="155000"/>
                      </a:schemeClr>
                    </a:gs>
                    <a:gs pos="100000">
                      <a:schemeClr val="accent2">
                        <a:shade val="45000"/>
                        <a:satMod val="165000"/>
                      </a:schemeClr>
                    </a:gs>
                  </a:gsLst>
                  <a:lin ang="5400000"/>
                </a:gradFill>
                <a:effectLst>
                  <a:outerShdw blurRad="38100" dist="38100" dir="2700000" algn="tl">
                    <a:srgbClr val="000000">
                      <a:alpha val="43137"/>
                    </a:srgbClr>
                  </a:outerShdw>
                </a:effectLst>
                <a:cs typeface="B Titr" pitchFamily="2" charset="-78"/>
              </a:rPr>
              <a:t>امیر مهجوریان</a:t>
            </a:r>
            <a:br>
              <a:rPr lang="fa-IR" sz="2400" spc="50" dirty="0" smtClean="0">
                <a:ln w="11430"/>
                <a:gradFill>
                  <a:gsLst>
                    <a:gs pos="25000">
                      <a:schemeClr val="accent2">
                        <a:satMod val="155000"/>
                      </a:schemeClr>
                    </a:gs>
                    <a:gs pos="100000">
                      <a:schemeClr val="accent2">
                        <a:shade val="45000"/>
                        <a:satMod val="165000"/>
                      </a:schemeClr>
                    </a:gs>
                  </a:gsLst>
                  <a:lin ang="5400000"/>
                </a:gradFill>
                <a:effectLst>
                  <a:outerShdw blurRad="38100" dist="38100" dir="2700000" algn="tl">
                    <a:srgbClr val="000000">
                      <a:alpha val="43137"/>
                    </a:srgbClr>
                  </a:outerShdw>
                </a:effectLst>
                <a:cs typeface="B Titr" pitchFamily="2" charset="-78"/>
              </a:rPr>
            </a:br>
            <a:r>
              <a:rPr lang="fa-IR" sz="1800" spc="50" dirty="0" smtClean="0">
                <a:ln w="11430"/>
                <a:gradFill>
                  <a:gsLst>
                    <a:gs pos="25000">
                      <a:schemeClr val="accent2">
                        <a:satMod val="155000"/>
                      </a:schemeClr>
                    </a:gs>
                    <a:gs pos="100000">
                      <a:schemeClr val="accent2">
                        <a:shade val="45000"/>
                        <a:satMod val="165000"/>
                      </a:schemeClr>
                    </a:gs>
                  </a:gsLst>
                  <a:lin ang="5400000"/>
                </a:gradFill>
                <a:effectLst>
                  <a:outerShdw blurRad="38100" dist="38100" dir="2700000" algn="tl">
                    <a:srgbClr val="000000">
                      <a:alpha val="43137"/>
                    </a:srgbClr>
                  </a:outerShdw>
                </a:effectLst>
                <a:cs typeface="B Titr" pitchFamily="2" charset="-78"/>
              </a:rPr>
              <a:t>مدیرفنی آزمایشگاه معماری سازمانی سرویس گرا</a:t>
            </a:r>
            <a:endParaRPr lang="fa-IR" sz="2400" spc="50" dirty="0">
              <a:ln w="11430"/>
              <a:gradFill>
                <a:gsLst>
                  <a:gs pos="25000">
                    <a:schemeClr val="accent2">
                      <a:satMod val="155000"/>
                    </a:schemeClr>
                  </a:gs>
                  <a:gs pos="100000">
                    <a:schemeClr val="accent2">
                      <a:shade val="45000"/>
                      <a:satMod val="165000"/>
                    </a:schemeClr>
                  </a:gs>
                </a:gsLst>
                <a:lin ang="5400000"/>
              </a:gradFill>
              <a:effectLst>
                <a:outerShdw blurRad="38100" dist="38100" dir="2700000" algn="tl">
                  <a:srgbClr val="000000">
                    <a:alpha val="43137"/>
                  </a:srgbClr>
                </a:outerShdw>
              </a:effectLst>
              <a:cs typeface="B Titr" pitchFamily="2" charset="-78"/>
            </a:endParaRPr>
          </a:p>
        </p:txBody>
      </p:sp>
      <p:sp>
        <p:nvSpPr>
          <p:cNvPr id="6" name="Title 2"/>
          <p:cNvSpPr txBox="1">
            <a:spLocks/>
          </p:cNvSpPr>
          <p:nvPr/>
        </p:nvSpPr>
        <p:spPr bwMode="auto">
          <a:xfrm>
            <a:off x="251520" y="836712"/>
            <a:ext cx="8723416" cy="3744416"/>
          </a:xfrm>
          <a:prstGeom prst="rect">
            <a:avLst/>
          </a:prstGeom>
          <a:noFill/>
          <a:ln w="9525">
            <a:noFill/>
            <a:miter lim="800000"/>
            <a:headEnd/>
            <a:tailEnd/>
          </a:ln>
          <a:effectLst/>
        </p:spPr>
        <p:txBody>
          <a:bodyPr anchor="ctr"/>
          <a:lstStyle/>
          <a:p>
            <a:pPr algn="ctr" rtl="1" fontAlgn="auto">
              <a:lnSpc>
                <a:spcPct val="150000"/>
              </a:lnSpc>
              <a:spcAft>
                <a:spcPts val="0"/>
              </a:spcAft>
              <a:defRPr/>
            </a:pPr>
            <a:endPar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mj-ea"/>
              <a:cs typeface="B Titr" pitchFamily="2" charset="-78"/>
            </a:endParaRPr>
          </a:p>
          <a:p>
            <a:pPr algn="ctr" rtl="1" fontAlgn="auto">
              <a:lnSpc>
                <a:spcPct val="150000"/>
              </a:lnSpc>
              <a:spcAft>
                <a:spcPts val="0"/>
              </a:spcAft>
              <a:defRPr/>
            </a:pPr>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mj-ea"/>
              <a:cs typeface="B Titr" pitchFamily="2" charset="-78"/>
            </a:endParaRPr>
          </a:p>
          <a:p>
            <a:pPr algn="ctr" rtl="1" fontAlgn="auto">
              <a:lnSpc>
                <a:spcPct val="150000"/>
              </a:lnSpc>
              <a:spcAft>
                <a:spcPts val="0"/>
              </a:spcAft>
              <a:defRPr/>
            </a:pPr>
            <a:r>
              <a:rPr lang="fa-I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mj-ea"/>
                <a:cs typeface="B Titr" pitchFamily="2" charset="-78"/>
              </a:rPr>
              <a:t>سمینار علمی-کاربردی با موضوع:</a:t>
            </a:r>
            <a:endParaRPr lang="fa-I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mj-ea"/>
              <a:cs typeface="B Titr" pitchFamily="2" charset="-78"/>
            </a:endParaRPr>
          </a:p>
          <a:p>
            <a:pPr algn="ctr"/>
            <a:endParaRPr lang="fa-IR" sz="2800" b="1" u="sng" spc="50" dirty="0" smtClean="0">
              <a:ln w="11430"/>
              <a:solidFill>
                <a:schemeClr val="bg1"/>
              </a:solidFill>
              <a:effectLst>
                <a:outerShdw blurRad="76200" dist="50800" dir="5400000" algn="tl" rotWithShape="0">
                  <a:srgbClr val="000000">
                    <a:alpha val="65000"/>
                  </a:srgbClr>
                </a:outerShdw>
              </a:effectLst>
              <a:latin typeface="Arial" pitchFamily="34" charset="0"/>
              <a:cs typeface="B Titr" pitchFamily="2" charset="-78"/>
            </a:endParaRPr>
          </a:p>
          <a:p>
            <a:pPr algn="ctr"/>
            <a:r>
              <a:rPr lang="fa-IR" sz="2800" b="1" u="sng" spc="50" dirty="0" smtClean="0">
                <a:ln w="11430"/>
                <a:solidFill>
                  <a:schemeClr val="bg1"/>
                </a:solidFill>
                <a:effectLst>
                  <a:outerShdw blurRad="76200" dist="50800" dir="5400000" algn="tl" rotWithShape="0">
                    <a:srgbClr val="000000">
                      <a:alpha val="65000"/>
                    </a:srgbClr>
                  </a:outerShdw>
                </a:effectLst>
                <a:latin typeface="Arial" pitchFamily="34" charset="0"/>
                <a:cs typeface="B Titr" pitchFamily="2" charset="-78"/>
              </a:rPr>
              <a:t>متد ارزیابی </a:t>
            </a:r>
            <a:r>
              <a:rPr lang="fa-IR" sz="2800" b="1" u="sng" spc="50" dirty="0" smtClean="0">
                <a:ln w="11430"/>
                <a:solidFill>
                  <a:schemeClr val="bg1"/>
                </a:solidFill>
                <a:effectLst>
                  <a:outerShdw blurRad="76200" dist="50800" dir="5400000" algn="tl" rotWithShape="0">
                    <a:srgbClr val="000000">
                      <a:alpha val="65000"/>
                    </a:srgbClr>
                  </a:outerShdw>
                </a:effectLst>
                <a:latin typeface="Arial" pitchFamily="34" charset="0"/>
                <a:cs typeface="B Titr" pitchFamily="2" charset="-78"/>
              </a:rPr>
              <a:t>بلوغ معماری </a:t>
            </a:r>
            <a:r>
              <a:rPr lang="fa-IR" sz="2800" b="1" u="sng" spc="50" dirty="0" smtClean="0">
                <a:ln w="11430"/>
                <a:solidFill>
                  <a:schemeClr val="bg1"/>
                </a:solidFill>
                <a:effectLst>
                  <a:outerShdw blurRad="76200" dist="50800" dir="5400000" algn="tl" rotWithShape="0">
                    <a:srgbClr val="000000">
                      <a:alpha val="65000"/>
                    </a:srgbClr>
                  </a:outerShdw>
                </a:effectLst>
                <a:latin typeface="Arial" pitchFamily="34" charset="0"/>
                <a:cs typeface="B Titr" pitchFamily="2" charset="-78"/>
              </a:rPr>
              <a:t>سازمانی</a:t>
            </a:r>
            <a:endParaRPr lang="en-US" sz="2800" b="1" u="sng" spc="50" dirty="0" smtClean="0">
              <a:ln w="11430"/>
              <a:solidFill>
                <a:schemeClr val="bg1"/>
              </a:solidFill>
              <a:effectLst>
                <a:outerShdw blurRad="76200" dist="50800" dir="5400000" algn="tl" rotWithShape="0">
                  <a:srgbClr val="000000">
                    <a:alpha val="65000"/>
                  </a:srgbClr>
                </a:outerShdw>
              </a:effectLst>
              <a:latin typeface="Arial" pitchFamily="34" charset="0"/>
              <a:cs typeface="B Titr" pitchFamily="2" charset="-78"/>
            </a:endParaRPr>
          </a:p>
          <a:p>
            <a:pPr algn="ctr" rtl="1">
              <a:lnSpc>
                <a:spcPct val="150000"/>
              </a:lnSpc>
              <a:defRPr/>
            </a:pPr>
            <a:endParaRPr lang="fa-IR" sz="2800" b="1" u="sng" spc="50" dirty="0">
              <a:ln w="11430"/>
              <a:solidFill>
                <a:schemeClr val="bg1"/>
              </a:solidFill>
              <a:effectLst>
                <a:outerShdw blurRad="76200" dist="50800" dir="5400000" algn="tl" rotWithShape="0">
                  <a:srgbClr val="000000">
                    <a:alpha val="65000"/>
                  </a:srgbClr>
                </a:outerShdw>
              </a:effectLst>
              <a:latin typeface="Arial" pitchFamily="34" charset="0"/>
              <a:cs typeface="B Titr" pitchFamily="2" charset="-78"/>
            </a:endParaRPr>
          </a:p>
          <a:p>
            <a:pPr algn="ctr" rtl="1" fontAlgn="auto">
              <a:lnSpc>
                <a:spcPct val="150000"/>
              </a:lnSpc>
              <a:spcAft>
                <a:spcPts val="0"/>
              </a:spcAft>
              <a:defRPr/>
            </a:pPr>
            <a:endParaRPr lang="fa-IR" sz="1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mj-ea"/>
              <a:cs typeface="B Titr" pitchFamily="2" charset="-78"/>
            </a:endParaRPr>
          </a:p>
        </p:txBody>
      </p:sp>
      <p:pic>
        <p:nvPicPr>
          <p:cNvPr id="1026" name="Picture 2" descr="C:\Users\Amir\Desktop\Image\Shahid_Beheshti_University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265114"/>
            <a:ext cx="1570836" cy="141128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Amir\Desktop\Image\soea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265112"/>
            <a:ext cx="2186880" cy="1411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4799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084168" y="1412848"/>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Planning &amp; Preparation</a:t>
            </a:r>
            <a:r>
              <a:rPr lang="fa-IR" sz="1600" b="1" dirty="0">
                <a:solidFill>
                  <a:schemeClr val="tx1">
                    <a:lumMod val="75000"/>
                    <a:lumOff val="25000"/>
                  </a:schemeClr>
                </a:solidFill>
                <a:cs typeface="B Zar" pitchFamily="2" charset="-78"/>
              </a:rPr>
              <a:t>        </a:t>
            </a:r>
            <a:r>
              <a:rPr lang="fa-IR" sz="1600" b="1" dirty="0" smtClean="0">
                <a:solidFill>
                  <a:schemeClr val="tx1">
                    <a:lumMod val="75000"/>
                    <a:lumOff val="25000"/>
                  </a:schemeClr>
                </a:solidFill>
                <a:cs typeface="B Zar" pitchFamily="2" charset="-78"/>
              </a:rPr>
              <a:t>(</a:t>
            </a:r>
            <a:r>
              <a:rPr lang="fa-IR" sz="1600" b="1" dirty="0">
                <a:solidFill>
                  <a:schemeClr val="tx1">
                    <a:lumMod val="75000"/>
                    <a:lumOff val="25000"/>
                  </a:schemeClr>
                </a:solidFill>
                <a:cs typeface="B Zar" pitchFamily="2" charset="-78"/>
              </a:rPr>
              <a:t>آماده سازی و برنامه ریزی)</a:t>
            </a:r>
          </a:p>
        </p:txBody>
      </p:sp>
      <p:sp>
        <p:nvSpPr>
          <p:cNvPr id="5" name="Rounded Rectangle 4"/>
          <p:cNvSpPr/>
          <p:nvPr/>
        </p:nvSpPr>
        <p:spPr>
          <a:xfrm>
            <a:off x="6084168" y="2060920"/>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Governance</a:t>
            </a:r>
            <a:r>
              <a:rPr lang="fa-IR" sz="1600" b="1" dirty="0">
                <a:solidFill>
                  <a:schemeClr val="tx1">
                    <a:lumMod val="75000"/>
                    <a:lumOff val="25000"/>
                  </a:schemeClr>
                </a:solidFill>
                <a:cs typeface="B Zar" pitchFamily="2" charset="-78"/>
              </a:rPr>
              <a:t>                         (راهبری)</a:t>
            </a:r>
            <a:endParaRPr lang="en-US" sz="1600" b="1" dirty="0">
              <a:solidFill>
                <a:schemeClr val="tx1">
                  <a:lumMod val="75000"/>
                  <a:lumOff val="25000"/>
                </a:schemeClr>
              </a:solidFill>
              <a:cs typeface="B Zar" pitchFamily="2" charset="-78"/>
            </a:endParaRPr>
          </a:p>
        </p:txBody>
      </p:sp>
      <p:sp>
        <p:nvSpPr>
          <p:cNvPr id="6" name="Rounded Rectangle 5"/>
          <p:cNvSpPr/>
          <p:nvPr/>
        </p:nvSpPr>
        <p:spPr>
          <a:xfrm>
            <a:off x="6084168" y="2708992"/>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Framework &amp; Methodology</a:t>
            </a:r>
            <a:r>
              <a:rPr lang="fa-IR" sz="1600" b="1" dirty="0">
                <a:solidFill>
                  <a:schemeClr val="tx1">
                    <a:lumMod val="75000"/>
                    <a:lumOff val="25000"/>
                  </a:schemeClr>
                </a:solidFill>
                <a:cs typeface="B Zar" pitchFamily="2" charset="-78"/>
              </a:rPr>
              <a:t> (چارچوب و متدولوژی)</a:t>
            </a:r>
            <a:endParaRPr lang="en-US" sz="1600" b="1" dirty="0">
              <a:solidFill>
                <a:schemeClr val="tx1">
                  <a:lumMod val="75000"/>
                  <a:lumOff val="25000"/>
                </a:schemeClr>
              </a:solidFill>
              <a:cs typeface="B Zar" pitchFamily="2" charset="-78"/>
            </a:endParaRPr>
          </a:p>
        </p:txBody>
      </p:sp>
      <p:sp>
        <p:nvSpPr>
          <p:cNvPr id="7" name="Rounded Rectangle 6"/>
          <p:cNvSpPr/>
          <p:nvPr/>
        </p:nvSpPr>
        <p:spPr>
          <a:xfrm>
            <a:off x="6084168" y="3357064"/>
            <a:ext cx="2664296" cy="648000"/>
          </a:xfrm>
          <a:prstGeom prst="roundRect">
            <a:avLst/>
          </a:prstGeom>
        </p:spPr>
        <p:style>
          <a:lnRef idx="3">
            <a:schemeClr val="lt1"/>
          </a:lnRef>
          <a:fillRef idx="1">
            <a:schemeClr val="accent5"/>
          </a:fillRef>
          <a:effectRef idx="1">
            <a:schemeClr val="accent5"/>
          </a:effectRef>
          <a:fontRef idx="minor">
            <a:schemeClr val="lt1"/>
          </a:fontRef>
        </p:style>
        <p:txBody>
          <a:bodyPr lIns="36000" tIns="36000" rIns="36000" bIns="36000" rtlCol="1" anchor="ctr"/>
          <a:lstStyle/>
          <a:p>
            <a:pPr lvl="0" algn="ctr"/>
            <a:r>
              <a:rPr lang="en-US" sz="1600" b="1" dirty="0">
                <a:cs typeface="B Zar" pitchFamily="2" charset="-78"/>
              </a:rPr>
              <a:t>Architecture Blueprint</a:t>
            </a:r>
            <a:r>
              <a:rPr lang="fa-IR" sz="1600" b="1" dirty="0">
                <a:cs typeface="B Zar" pitchFamily="2" charset="-78"/>
              </a:rPr>
              <a:t>             (اسناد فنی معماری)</a:t>
            </a:r>
            <a:endParaRPr lang="en-US" sz="1600" b="1" dirty="0">
              <a:cs typeface="B Zar" pitchFamily="2" charset="-78"/>
            </a:endParaRPr>
          </a:p>
        </p:txBody>
      </p:sp>
      <p:sp>
        <p:nvSpPr>
          <p:cNvPr id="12" name="Rounded Rectangular Callout 11"/>
          <p:cNvSpPr/>
          <p:nvPr/>
        </p:nvSpPr>
        <p:spPr>
          <a:xfrm>
            <a:off x="539552" y="2132856"/>
            <a:ext cx="5400600" cy="4248472"/>
          </a:xfrm>
          <a:prstGeom prst="wedgeRoundRectCallout">
            <a:avLst>
              <a:gd name="adj1" fmla="val 52040"/>
              <a:gd name="adj2" fmla="val -15879"/>
              <a:gd name="adj3" fmla="val 16667"/>
            </a:avLst>
          </a:prstGeom>
        </p:spPr>
        <p:style>
          <a:lnRef idx="2">
            <a:schemeClr val="accent5"/>
          </a:lnRef>
          <a:fillRef idx="1">
            <a:schemeClr val="lt1"/>
          </a:fillRef>
          <a:effectRef idx="0">
            <a:schemeClr val="accent5"/>
          </a:effectRef>
          <a:fontRef idx="minor">
            <a:schemeClr val="dk1"/>
          </a:fontRef>
        </p:style>
        <p:txBody>
          <a:bodyPr lIns="36000" tIns="36000" rIns="36000" bIns="36000" rtlCol="1" anchor="t"/>
          <a:lstStyle/>
          <a:p>
            <a:pPr marL="285750" indent="-285750">
              <a:buFont typeface="Wingdings" pitchFamily="2" charset="2"/>
              <a:buChar char="ü"/>
            </a:pPr>
            <a:r>
              <a:rPr lang="fa-IR" sz="1600" dirty="0">
                <a:cs typeface="B Mitra" pitchFamily="2" charset="-78"/>
              </a:rPr>
              <a:t>توجه به جهت گیری و تحولات پیش روی کسب و کار و فناوری اطلاعات </a:t>
            </a:r>
          </a:p>
          <a:p>
            <a:pPr marL="285750" indent="-285750">
              <a:buFont typeface="Wingdings" pitchFamily="2" charset="2"/>
              <a:buChar char="ü"/>
            </a:pPr>
            <a:r>
              <a:rPr lang="fa-IR" sz="1600" dirty="0" smtClean="0">
                <a:cs typeface="B Mitra" pitchFamily="2" charset="-78"/>
              </a:rPr>
              <a:t>شناخت </a:t>
            </a:r>
            <a:r>
              <a:rPr lang="fa-IR" sz="1600" dirty="0">
                <a:cs typeface="B Mitra" pitchFamily="2" charset="-78"/>
              </a:rPr>
              <a:t>و تحلیل وضعیت موجود سازمان</a:t>
            </a:r>
          </a:p>
          <a:p>
            <a:pPr marL="742950" lvl="1" indent="-285750">
              <a:buFont typeface="Wingdings" pitchFamily="2" charset="2"/>
              <a:buChar char="ü"/>
            </a:pPr>
            <a:r>
              <a:rPr lang="fa-IR" sz="1600" dirty="0">
                <a:cs typeface="B Mitra" pitchFamily="2" charset="-78"/>
              </a:rPr>
              <a:t>کفایت شناخت و تحلیل(در صورت لزوم) وضعیت موجود حوزه کسب و کار</a:t>
            </a:r>
          </a:p>
          <a:p>
            <a:pPr marL="742950" lvl="1" indent="-285750">
              <a:buFont typeface="Wingdings" pitchFamily="2" charset="2"/>
              <a:buChar char="ü"/>
            </a:pPr>
            <a:r>
              <a:rPr lang="fa-IR" sz="1600" dirty="0">
                <a:cs typeface="B Mitra" pitchFamily="2" charset="-78"/>
              </a:rPr>
              <a:t>کفایت شناخت و تحلیل وضعیت موجود حوزه اطلاعات</a:t>
            </a:r>
          </a:p>
          <a:p>
            <a:pPr marL="742950" lvl="1" indent="-285750">
              <a:buFont typeface="Wingdings" pitchFamily="2" charset="2"/>
              <a:buChar char="ü"/>
            </a:pPr>
            <a:r>
              <a:rPr lang="fa-IR" sz="1600" dirty="0">
                <a:cs typeface="B Mitra" pitchFamily="2" charset="-78"/>
              </a:rPr>
              <a:t>کفایت شناخت و تحلیل وضعیت موجود حوزه سیستم ها</a:t>
            </a:r>
          </a:p>
          <a:p>
            <a:pPr marL="742950" lvl="1" indent="-285750">
              <a:buFont typeface="Wingdings" pitchFamily="2" charset="2"/>
              <a:buChar char="ü"/>
            </a:pPr>
            <a:r>
              <a:rPr lang="fa-IR" sz="1600" dirty="0">
                <a:cs typeface="B Mitra" pitchFamily="2" charset="-78"/>
              </a:rPr>
              <a:t>کفایت شناخت و تحلیل وضعیت موجود حوزه زیرساخت فناوری</a:t>
            </a:r>
          </a:p>
          <a:p>
            <a:pPr marL="742950" lvl="1" indent="-285750">
              <a:buFont typeface="Wingdings" pitchFamily="2" charset="2"/>
              <a:buChar char="ü"/>
            </a:pPr>
            <a:r>
              <a:rPr lang="fa-IR" sz="1600" dirty="0">
                <a:cs typeface="B Mitra" pitchFamily="2" charset="-78"/>
              </a:rPr>
              <a:t>کفایت شناخت و تحلیل وضعیت موجود نظام مدیریت فاوا در سازمان</a:t>
            </a:r>
          </a:p>
          <a:p>
            <a:pPr marL="285750" indent="-285750">
              <a:buFont typeface="Wingdings" pitchFamily="2" charset="2"/>
              <a:buChar char="ü"/>
            </a:pPr>
            <a:r>
              <a:rPr lang="fa-IR" sz="1600" dirty="0">
                <a:cs typeface="B Mitra" pitchFamily="2" charset="-78"/>
              </a:rPr>
              <a:t>مطالعات تطبیقی و الگوبرداری از تجارب موفق داخلی و خارجی</a:t>
            </a:r>
          </a:p>
          <a:p>
            <a:pPr marL="285750" indent="-285750">
              <a:buFont typeface="Wingdings" pitchFamily="2" charset="2"/>
              <a:buChar char="ü"/>
            </a:pPr>
            <a:r>
              <a:rPr lang="fa-IR" sz="1600" dirty="0">
                <a:cs typeface="B Mitra" pitchFamily="2" charset="-78"/>
              </a:rPr>
              <a:t>برنامه ریزی راهبردی فناوری اطلاعات و ارتباطات</a:t>
            </a:r>
          </a:p>
          <a:p>
            <a:pPr marL="285750" indent="-285750">
              <a:buFont typeface="Wingdings" pitchFamily="2" charset="2"/>
              <a:buChar char="ü"/>
            </a:pPr>
            <a:r>
              <a:rPr lang="fa-IR" sz="1600" dirty="0">
                <a:cs typeface="B Mitra" pitchFamily="2" charset="-78"/>
              </a:rPr>
              <a:t>تدوین معماری مطلوب(فاوا) سازمان</a:t>
            </a:r>
          </a:p>
          <a:p>
            <a:pPr marL="742950" lvl="1" indent="-285750">
              <a:buFont typeface="Wingdings" pitchFamily="2" charset="2"/>
              <a:buChar char="ü"/>
            </a:pPr>
            <a:r>
              <a:rPr lang="fa-IR" sz="1600" dirty="0">
                <a:cs typeface="B Mitra" pitchFamily="2" charset="-78"/>
              </a:rPr>
              <a:t>وضعیت مطلوب حوزه کسب و کار (در صورت لزوم)</a:t>
            </a:r>
            <a:endParaRPr lang="en-US" sz="1600" dirty="0">
              <a:cs typeface="B Mitra" pitchFamily="2" charset="-78"/>
            </a:endParaRPr>
          </a:p>
          <a:p>
            <a:pPr marL="742950" lvl="1" indent="-285750">
              <a:buFont typeface="Wingdings" pitchFamily="2" charset="2"/>
              <a:buChar char="ü"/>
            </a:pPr>
            <a:r>
              <a:rPr lang="fa-IR" sz="1600" dirty="0">
                <a:cs typeface="B Mitra" pitchFamily="2" charset="-78"/>
              </a:rPr>
              <a:t>وضعیت مطلوب حوزه سیستم ها و بانک های اطلاعاتی</a:t>
            </a:r>
            <a:endParaRPr lang="en-US" sz="1600" dirty="0">
              <a:cs typeface="B Mitra" pitchFamily="2" charset="-78"/>
            </a:endParaRPr>
          </a:p>
          <a:p>
            <a:pPr marL="742950" lvl="1" indent="-285750">
              <a:buFont typeface="Wingdings" pitchFamily="2" charset="2"/>
              <a:buChar char="ü"/>
            </a:pPr>
            <a:r>
              <a:rPr lang="fa-IR" sz="1600" dirty="0">
                <a:cs typeface="B Mitra" pitchFamily="2" charset="-78"/>
              </a:rPr>
              <a:t>وضعیت مطلوب حوزه زیرساخت فناوری</a:t>
            </a:r>
            <a:endParaRPr lang="en-US" sz="1600" dirty="0">
              <a:cs typeface="B Mitra" pitchFamily="2" charset="-78"/>
            </a:endParaRPr>
          </a:p>
          <a:p>
            <a:pPr marL="742950" lvl="1" indent="-285750">
              <a:buFont typeface="Wingdings" pitchFamily="2" charset="2"/>
              <a:buChar char="ü"/>
            </a:pPr>
            <a:r>
              <a:rPr lang="fa-IR" sz="1600" dirty="0">
                <a:cs typeface="B Mitra" pitchFamily="2" charset="-78"/>
              </a:rPr>
              <a:t>وضعیت مطلوب نظام مدیریت فاوا در سازمان</a:t>
            </a:r>
            <a:endParaRPr lang="en-US" sz="1600" dirty="0">
              <a:cs typeface="B Mitra" pitchFamily="2" charset="-78"/>
            </a:endParaRPr>
          </a:p>
          <a:p>
            <a:pPr marL="285750" indent="-285750">
              <a:buFont typeface="Wingdings" pitchFamily="2" charset="2"/>
              <a:buChar char="ü"/>
            </a:pPr>
            <a:r>
              <a:rPr lang="fa-IR" sz="1600" dirty="0">
                <a:cs typeface="B Mitra" pitchFamily="2" charset="-78"/>
              </a:rPr>
              <a:t>استانداردها و مشخصه های فنی معماری متناسب با سطح جزئیات تعیین شده</a:t>
            </a:r>
          </a:p>
          <a:p>
            <a:pPr marL="285750" indent="-285750">
              <a:buFont typeface="Wingdings" pitchFamily="2" charset="2"/>
              <a:buChar char="ü"/>
            </a:pPr>
            <a:r>
              <a:rPr lang="fa-IR" sz="1600" dirty="0">
                <a:cs typeface="B Mitra" pitchFamily="2" charset="-78"/>
              </a:rPr>
              <a:t>هماهنگی و یکپارچگی بین خروجی ها و مدل های لایه های مختلف معماری</a:t>
            </a:r>
          </a:p>
          <a:p>
            <a:pPr marL="285750" indent="-285750">
              <a:buFont typeface="Wingdings" pitchFamily="2" charset="2"/>
              <a:buChar char="ü"/>
            </a:pPr>
            <a:endParaRPr lang="fa-IR" sz="1600" dirty="0">
              <a:cs typeface="B Mitra" pitchFamily="2" charset="-78"/>
            </a:endParaRPr>
          </a:p>
        </p:txBody>
      </p:sp>
      <p:sp>
        <p:nvSpPr>
          <p:cNvPr id="8" name="Title 1"/>
          <p:cNvSpPr>
            <a:spLocks noGrp="1"/>
          </p:cNvSpPr>
          <p:nvPr>
            <p:ph type="title"/>
          </p:nvPr>
        </p:nvSpPr>
        <p:spPr>
          <a:xfrm>
            <a:off x="428596" y="0"/>
            <a:ext cx="8229600" cy="781032"/>
          </a:xfrm>
        </p:spPr>
        <p:txBody>
          <a:bodyPr/>
          <a:lstStyle/>
          <a:p>
            <a:r>
              <a:rPr lang="fa-IR" dirty="0"/>
              <a:t>جزئیات شاخص های ارزیابی </a:t>
            </a:r>
          </a:p>
        </p:txBody>
      </p:sp>
    </p:spTree>
    <p:extLst>
      <p:ext uri="{BB962C8B-B14F-4D97-AF65-F5344CB8AC3E}">
        <p14:creationId xmlns:p14="http://schemas.microsoft.com/office/powerpoint/2010/main" val="67422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084168" y="1412848"/>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Planning &amp; Preparation</a:t>
            </a:r>
            <a:r>
              <a:rPr lang="fa-IR" sz="1600" b="1" dirty="0">
                <a:solidFill>
                  <a:schemeClr val="tx1">
                    <a:lumMod val="75000"/>
                    <a:lumOff val="25000"/>
                  </a:schemeClr>
                </a:solidFill>
                <a:cs typeface="B Zar" pitchFamily="2" charset="-78"/>
              </a:rPr>
              <a:t>        </a:t>
            </a:r>
            <a:r>
              <a:rPr lang="fa-IR" sz="1600" b="1" dirty="0" smtClean="0">
                <a:solidFill>
                  <a:schemeClr val="tx1">
                    <a:lumMod val="75000"/>
                    <a:lumOff val="25000"/>
                  </a:schemeClr>
                </a:solidFill>
                <a:cs typeface="B Zar" pitchFamily="2" charset="-78"/>
              </a:rPr>
              <a:t>(</a:t>
            </a:r>
            <a:r>
              <a:rPr lang="fa-IR" sz="1600" b="1" dirty="0">
                <a:solidFill>
                  <a:schemeClr val="tx1">
                    <a:lumMod val="75000"/>
                    <a:lumOff val="25000"/>
                  </a:schemeClr>
                </a:solidFill>
                <a:cs typeface="B Zar" pitchFamily="2" charset="-78"/>
              </a:rPr>
              <a:t>آماده سازی و برنامه ریزی)</a:t>
            </a:r>
          </a:p>
        </p:txBody>
      </p:sp>
      <p:sp>
        <p:nvSpPr>
          <p:cNvPr id="5" name="Rounded Rectangle 4"/>
          <p:cNvSpPr/>
          <p:nvPr/>
        </p:nvSpPr>
        <p:spPr>
          <a:xfrm>
            <a:off x="6084168" y="2060920"/>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Governance</a:t>
            </a:r>
            <a:r>
              <a:rPr lang="fa-IR" sz="1600" b="1" dirty="0">
                <a:solidFill>
                  <a:schemeClr val="tx1">
                    <a:lumMod val="75000"/>
                    <a:lumOff val="25000"/>
                  </a:schemeClr>
                </a:solidFill>
                <a:cs typeface="B Zar" pitchFamily="2" charset="-78"/>
              </a:rPr>
              <a:t>                         (راهبری)</a:t>
            </a:r>
            <a:endParaRPr lang="en-US" sz="1600" b="1" dirty="0">
              <a:solidFill>
                <a:schemeClr val="tx1">
                  <a:lumMod val="75000"/>
                  <a:lumOff val="25000"/>
                </a:schemeClr>
              </a:solidFill>
              <a:cs typeface="B Zar" pitchFamily="2" charset="-78"/>
            </a:endParaRPr>
          </a:p>
        </p:txBody>
      </p:sp>
      <p:sp>
        <p:nvSpPr>
          <p:cNvPr id="6" name="Rounded Rectangle 5"/>
          <p:cNvSpPr/>
          <p:nvPr/>
        </p:nvSpPr>
        <p:spPr>
          <a:xfrm>
            <a:off x="6084168" y="2708992"/>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Framework &amp; Methodology</a:t>
            </a:r>
            <a:r>
              <a:rPr lang="fa-IR" sz="1600" b="1" dirty="0">
                <a:solidFill>
                  <a:schemeClr val="tx1">
                    <a:lumMod val="75000"/>
                    <a:lumOff val="25000"/>
                  </a:schemeClr>
                </a:solidFill>
                <a:cs typeface="B Zar" pitchFamily="2" charset="-78"/>
              </a:rPr>
              <a:t> (چارچوب و متدولوژی)</a:t>
            </a:r>
            <a:endParaRPr lang="en-US" sz="1600" b="1" dirty="0">
              <a:solidFill>
                <a:schemeClr val="tx1">
                  <a:lumMod val="75000"/>
                  <a:lumOff val="25000"/>
                </a:schemeClr>
              </a:solidFill>
              <a:cs typeface="B Zar" pitchFamily="2" charset="-78"/>
            </a:endParaRPr>
          </a:p>
        </p:txBody>
      </p:sp>
      <p:sp>
        <p:nvSpPr>
          <p:cNvPr id="7" name="Rounded Rectangle 6"/>
          <p:cNvSpPr/>
          <p:nvPr/>
        </p:nvSpPr>
        <p:spPr>
          <a:xfrm>
            <a:off x="6084168" y="3357064"/>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Architecture Blueprint</a:t>
            </a:r>
            <a:r>
              <a:rPr lang="fa-IR" sz="1600" b="1" dirty="0">
                <a:solidFill>
                  <a:schemeClr val="tx1">
                    <a:lumMod val="75000"/>
                    <a:lumOff val="25000"/>
                  </a:schemeClr>
                </a:solidFill>
                <a:cs typeface="B Zar" pitchFamily="2" charset="-78"/>
              </a:rPr>
              <a:t>             (اسناد فنی معماری)</a:t>
            </a:r>
            <a:endParaRPr lang="en-US" sz="1600" b="1" dirty="0">
              <a:solidFill>
                <a:schemeClr val="tx1">
                  <a:lumMod val="75000"/>
                  <a:lumOff val="25000"/>
                </a:schemeClr>
              </a:solidFill>
              <a:cs typeface="B Zar" pitchFamily="2" charset="-78"/>
            </a:endParaRPr>
          </a:p>
        </p:txBody>
      </p:sp>
      <p:sp>
        <p:nvSpPr>
          <p:cNvPr id="8" name="Rounded Rectangle 7"/>
          <p:cNvSpPr/>
          <p:nvPr/>
        </p:nvSpPr>
        <p:spPr>
          <a:xfrm>
            <a:off x="6084168" y="4005136"/>
            <a:ext cx="2664296" cy="648000"/>
          </a:xfrm>
          <a:prstGeom prst="roundRect">
            <a:avLst/>
          </a:prstGeom>
        </p:spPr>
        <p:style>
          <a:lnRef idx="3">
            <a:schemeClr val="lt1"/>
          </a:lnRef>
          <a:fillRef idx="1">
            <a:schemeClr val="accent5"/>
          </a:fillRef>
          <a:effectRef idx="1">
            <a:schemeClr val="accent5"/>
          </a:effectRef>
          <a:fontRef idx="minor">
            <a:schemeClr val="lt1"/>
          </a:fontRef>
        </p:style>
        <p:txBody>
          <a:bodyPr lIns="36000" tIns="36000" rIns="36000" bIns="36000" rtlCol="1" anchor="ctr"/>
          <a:lstStyle/>
          <a:p>
            <a:pPr lvl="0" algn="ctr"/>
            <a:r>
              <a:rPr lang="en-US" sz="1600" b="1" dirty="0">
                <a:cs typeface="B Zar" pitchFamily="2" charset="-78"/>
              </a:rPr>
              <a:t>Implementation Roadmap</a:t>
            </a:r>
            <a:r>
              <a:rPr lang="fa-IR" sz="1600" b="1" dirty="0">
                <a:cs typeface="B Zar" pitchFamily="2" charset="-78"/>
              </a:rPr>
              <a:t>     (نقشه راه پیاده سازی)</a:t>
            </a:r>
            <a:endParaRPr lang="en-US" sz="1600" b="1" dirty="0">
              <a:cs typeface="B Zar" pitchFamily="2" charset="-78"/>
            </a:endParaRPr>
          </a:p>
        </p:txBody>
      </p:sp>
      <p:sp>
        <p:nvSpPr>
          <p:cNvPr id="12" name="Rounded Rectangular Callout 11"/>
          <p:cNvSpPr/>
          <p:nvPr/>
        </p:nvSpPr>
        <p:spPr>
          <a:xfrm>
            <a:off x="683568" y="3720532"/>
            <a:ext cx="5256584" cy="1364652"/>
          </a:xfrm>
          <a:prstGeom prst="wedgeRoundRectCallout">
            <a:avLst>
              <a:gd name="adj1" fmla="val 52040"/>
              <a:gd name="adj2" fmla="val -13119"/>
              <a:gd name="adj3" fmla="val 16667"/>
            </a:avLst>
          </a:prstGeom>
        </p:spPr>
        <p:style>
          <a:lnRef idx="2">
            <a:schemeClr val="accent5"/>
          </a:lnRef>
          <a:fillRef idx="1">
            <a:schemeClr val="lt1"/>
          </a:fillRef>
          <a:effectRef idx="0">
            <a:schemeClr val="accent5"/>
          </a:effectRef>
          <a:fontRef idx="minor">
            <a:schemeClr val="dk1"/>
          </a:fontRef>
        </p:style>
        <p:txBody>
          <a:bodyPr lIns="36000" tIns="36000" rIns="36000" bIns="36000" rtlCol="1" anchor="t"/>
          <a:lstStyle/>
          <a:p>
            <a:pPr marL="285750" indent="-285750">
              <a:buFont typeface="Wingdings" pitchFamily="2" charset="2"/>
              <a:buChar char="ü"/>
            </a:pPr>
            <a:r>
              <a:rPr lang="fa-IR" sz="1600" dirty="0">
                <a:cs typeface="B Mitra" pitchFamily="2" charset="-78"/>
              </a:rPr>
              <a:t>تحلیل شکاف وضعیت موجود با وضعیت مطلوب </a:t>
            </a:r>
          </a:p>
          <a:p>
            <a:pPr marL="285750" indent="-285750">
              <a:buFont typeface="Wingdings" pitchFamily="2" charset="2"/>
              <a:buChar char="ü"/>
            </a:pPr>
            <a:r>
              <a:rPr lang="fa-IR" sz="1600" dirty="0">
                <a:cs typeface="B Mitra" pitchFamily="2" charset="-78"/>
              </a:rPr>
              <a:t>برنامه ریزی مهاجرت از وضعیت موجود به مطلوب مطابق با تحلیل شکاف</a:t>
            </a:r>
          </a:p>
          <a:p>
            <a:pPr marL="285750" indent="-285750">
              <a:buFont typeface="Wingdings" pitchFamily="2" charset="2"/>
              <a:buChar char="ü"/>
            </a:pPr>
            <a:r>
              <a:rPr lang="fa-IR" sz="1600" dirty="0" smtClean="0">
                <a:cs typeface="B Mitra" pitchFamily="2" charset="-78"/>
              </a:rPr>
              <a:t>تدوین سازمان(ساختار</a:t>
            </a:r>
            <a:r>
              <a:rPr lang="fa-IR" sz="1600" dirty="0">
                <a:cs typeface="B Mitra" pitchFamily="2" charset="-78"/>
              </a:rPr>
              <a:t>) مدیریت و اجرای پروژه های طرح گذار</a:t>
            </a:r>
          </a:p>
          <a:p>
            <a:pPr marL="285750" indent="-285750">
              <a:buFont typeface="Wingdings" pitchFamily="2" charset="2"/>
              <a:buChar char="ü"/>
            </a:pPr>
            <a:r>
              <a:rPr lang="fa-IR" sz="1600" dirty="0">
                <a:cs typeface="B Mitra" pitchFamily="2" charset="-78"/>
              </a:rPr>
              <a:t>نظام نگهداشت و به روز رسانی خروجی های طرح معماری</a:t>
            </a:r>
          </a:p>
        </p:txBody>
      </p:sp>
      <p:sp>
        <p:nvSpPr>
          <p:cNvPr id="9" name="Title 1"/>
          <p:cNvSpPr>
            <a:spLocks noGrp="1"/>
          </p:cNvSpPr>
          <p:nvPr>
            <p:ph type="title"/>
          </p:nvPr>
        </p:nvSpPr>
        <p:spPr>
          <a:xfrm>
            <a:off x="428596" y="0"/>
            <a:ext cx="8229600" cy="781032"/>
          </a:xfrm>
        </p:spPr>
        <p:txBody>
          <a:bodyPr/>
          <a:lstStyle/>
          <a:p>
            <a:r>
              <a:rPr lang="fa-IR" dirty="0"/>
              <a:t>جزئیات شاخص های ارزیابی </a:t>
            </a:r>
          </a:p>
        </p:txBody>
      </p:sp>
    </p:spTree>
    <p:extLst>
      <p:ext uri="{BB962C8B-B14F-4D97-AF65-F5344CB8AC3E}">
        <p14:creationId xmlns:p14="http://schemas.microsoft.com/office/powerpoint/2010/main" val="51536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084168" y="1412848"/>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Planning &amp; Preparation</a:t>
            </a:r>
            <a:r>
              <a:rPr lang="fa-IR" sz="1600" b="1" dirty="0">
                <a:solidFill>
                  <a:schemeClr val="tx1">
                    <a:lumMod val="75000"/>
                    <a:lumOff val="25000"/>
                  </a:schemeClr>
                </a:solidFill>
                <a:cs typeface="B Zar" pitchFamily="2" charset="-78"/>
              </a:rPr>
              <a:t>        </a:t>
            </a:r>
            <a:r>
              <a:rPr lang="fa-IR" sz="1600" b="1" dirty="0" smtClean="0">
                <a:solidFill>
                  <a:schemeClr val="tx1">
                    <a:lumMod val="75000"/>
                    <a:lumOff val="25000"/>
                  </a:schemeClr>
                </a:solidFill>
                <a:cs typeface="B Zar" pitchFamily="2" charset="-78"/>
              </a:rPr>
              <a:t>(</a:t>
            </a:r>
            <a:r>
              <a:rPr lang="fa-IR" sz="1600" b="1" dirty="0">
                <a:solidFill>
                  <a:schemeClr val="tx1">
                    <a:lumMod val="75000"/>
                    <a:lumOff val="25000"/>
                  </a:schemeClr>
                </a:solidFill>
                <a:cs typeface="B Zar" pitchFamily="2" charset="-78"/>
              </a:rPr>
              <a:t>آماده سازی و برنامه ریزی)</a:t>
            </a:r>
          </a:p>
        </p:txBody>
      </p:sp>
      <p:sp>
        <p:nvSpPr>
          <p:cNvPr id="5" name="Rounded Rectangle 4"/>
          <p:cNvSpPr/>
          <p:nvPr/>
        </p:nvSpPr>
        <p:spPr>
          <a:xfrm>
            <a:off x="6084168" y="2060920"/>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Governance</a:t>
            </a:r>
            <a:r>
              <a:rPr lang="fa-IR" sz="1600" b="1" dirty="0">
                <a:solidFill>
                  <a:schemeClr val="tx1">
                    <a:lumMod val="75000"/>
                    <a:lumOff val="25000"/>
                  </a:schemeClr>
                </a:solidFill>
                <a:cs typeface="B Zar" pitchFamily="2" charset="-78"/>
              </a:rPr>
              <a:t>                         (راهبری)</a:t>
            </a:r>
            <a:endParaRPr lang="en-US" sz="1600" b="1" dirty="0">
              <a:solidFill>
                <a:schemeClr val="tx1">
                  <a:lumMod val="75000"/>
                  <a:lumOff val="25000"/>
                </a:schemeClr>
              </a:solidFill>
              <a:cs typeface="B Zar" pitchFamily="2" charset="-78"/>
            </a:endParaRPr>
          </a:p>
        </p:txBody>
      </p:sp>
      <p:sp>
        <p:nvSpPr>
          <p:cNvPr id="6" name="Rounded Rectangle 5"/>
          <p:cNvSpPr/>
          <p:nvPr/>
        </p:nvSpPr>
        <p:spPr>
          <a:xfrm>
            <a:off x="6084168" y="2708992"/>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Framework &amp; Methodology</a:t>
            </a:r>
            <a:r>
              <a:rPr lang="fa-IR" sz="1600" b="1" dirty="0">
                <a:solidFill>
                  <a:schemeClr val="tx1">
                    <a:lumMod val="75000"/>
                    <a:lumOff val="25000"/>
                  </a:schemeClr>
                </a:solidFill>
                <a:cs typeface="B Zar" pitchFamily="2" charset="-78"/>
              </a:rPr>
              <a:t> (چارچوب و متدولوژی)</a:t>
            </a:r>
            <a:endParaRPr lang="en-US" sz="1600" b="1" dirty="0">
              <a:solidFill>
                <a:schemeClr val="tx1">
                  <a:lumMod val="75000"/>
                  <a:lumOff val="25000"/>
                </a:schemeClr>
              </a:solidFill>
              <a:cs typeface="B Zar" pitchFamily="2" charset="-78"/>
            </a:endParaRPr>
          </a:p>
        </p:txBody>
      </p:sp>
      <p:sp>
        <p:nvSpPr>
          <p:cNvPr id="7" name="Rounded Rectangle 6"/>
          <p:cNvSpPr/>
          <p:nvPr/>
        </p:nvSpPr>
        <p:spPr>
          <a:xfrm>
            <a:off x="6084168" y="3357064"/>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Architecture Blueprint</a:t>
            </a:r>
            <a:r>
              <a:rPr lang="fa-IR" sz="1600" b="1" dirty="0">
                <a:solidFill>
                  <a:schemeClr val="tx1">
                    <a:lumMod val="75000"/>
                    <a:lumOff val="25000"/>
                  </a:schemeClr>
                </a:solidFill>
                <a:cs typeface="B Zar" pitchFamily="2" charset="-78"/>
              </a:rPr>
              <a:t>             (اسناد فنی معماری)</a:t>
            </a:r>
            <a:endParaRPr lang="en-US" sz="1600" b="1" dirty="0">
              <a:solidFill>
                <a:schemeClr val="tx1">
                  <a:lumMod val="75000"/>
                  <a:lumOff val="25000"/>
                </a:schemeClr>
              </a:solidFill>
              <a:cs typeface="B Zar" pitchFamily="2" charset="-78"/>
            </a:endParaRPr>
          </a:p>
        </p:txBody>
      </p:sp>
      <p:sp>
        <p:nvSpPr>
          <p:cNvPr id="8" name="Rounded Rectangle 7"/>
          <p:cNvSpPr/>
          <p:nvPr/>
        </p:nvSpPr>
        <p:spPr>
          <a:xfrm>
            <a:off x="6084168" y="4005136"/>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Implementation Roadmap</a:t>
            </a:r>
            <a:r>
              <a:rPr lang="fa-IR" sz="1600" b="1" dirty="0">
                <a:solidFill>
                  <a:schemeClr val="tx1">
                    <a:lumMod val="75000"/>
                    <a:lumOff val="25000"/>
                  </a:schemeClr>
                </a:solidFill>
                <a:cs typeface="B Zar" pitchFamily="2" charset="-78"/>
              </a:rPr>
              <a:t>     (نقشه راه پیاده سازی)</a:t>
            </a:r>
            <a:endParaRPr lang="en-US" sz="1600" b="1" dirty="0">
              <a:solidFill>
                <a:schemeClr val="tx1">
                  <a:lumMod val="75000"/>
                  <a:lumOff val="25000"/>
                </a:schemeClr>
              </a:solidFill>
              <a:cs typeface="B Zar" pitchFamily="2" charset="-78"/>
            </a:endParaRPr>
          </a:p>
        </p:txBody>
      </p:sp>
      <p:sp>
        <p:nvSpPr>
          <p:cNvPr id="9" name="Rounded Rectangle 8"/>
          <p:cNvSpPr/>
          <p:nvPr/>
        </p:nvSpPr>
        <p:spPr>
          <a:xfrm>
            <a:off x="6084168" y="4653208"/>
            <a:ext cx="2664296" cy="648000"/>
          </a:xfrm>
          <a:prstGeom prst="roundRect">
            <a:avLst/>
          </a:prstGeom>
        </p:spPr>
        <p:style>
          <a:lnRef idx="3">
            <a:schemeClr val="lt1"/>
          </a:lnRef>
          <a:fillRef idx="1">
            <a:schemeClr val="accent5"/>
          </a:fillRef>
          <a:effectRef idx="1">
            <a:schemeClr val="accent5"/>
          </a:effectRef>
          <a:fontRef idx="minor">
            <a:schemeClr val="lt1"/>
          </a:fontRef>
        </p:style>
        <p:txBody>
          <a:bodyPr lIns="36000" tIns="36000" rIns="36000" bIns="36000" rtlCol="1" anchor="ctr"/>
          <a:lstStyle/>
          <a:p>
            <a:pPr lvl="0" algn="ctr"/>
            <a:r>
              <a:rPr lang="en-US" sz="1600" b="1" dirty="0">
                <a:cs typeface="B Zar" pitchFamily="2" charset="-78"/>
              </a:rPr>
              <a:t>Alignment</a:t>
            </a:r>
            <a:r>
              <a:rPr lang="fa-IR" sz="1600" b="1" dirty="0">
                <a:cs typeface="B Zar" pitchFamily="2" charset="-78"/>
              </a:rPr>
              <a:t>                       (همراستایی)</a:t>
            </a:r>
            <a:endParaRPr lang="en-US" sz="1600" b="1" dirty="0">
              <a:cs typeface="B Zar" pitchFamily="2" charset="-78"/>
            </a:endParaRPr>
          </a:p>
        </p:txBody>
      </p:sp>
      <p:sp>
        <p:nvSpPr>
          <p:cNvPr id="12" name="Rounded Rectangular Callout 11"/>
          <p:cNvSpPr/>
          <p:nvPr/>
        </p:nvSpPr>
        <p:spPr>
          <a:xfrm>
            <a:off x="683568" y="3717032"/>
            <a:ext cx="5256584" cy="1940716"/>
          </a:xfrm>
          <a:prstGeom prst="wedgeRoundRectCallout">
            <a:avLst>
              <a:gd name="adj1" fmla="val 52524"/>
              <a:gd name="adj2" fmla="val 22980"/>
              <a:gd name="adj3" fmla="val 16667"/>
            </a:avLst>
          </a:prstGeom>
        </p:spPr>
        <p:style>
          <a:lnRef idx="2">
            <a:schemeClr val="accent5"/>
          </a:lnRef>
          <a:fillRef idx="1">
            <a:schemeClr val="lt1"/>
          </a:fillRef>
          <a:effectRef idx="0">
            <a:schemeClr val="accent5"/>
          </a:effectRef>
          <a:fontRef idx="minor">
            <a:schemeClr val="dk1"/>
          </a:fontRef>
        </p:style>
        <p:txBody>
          <a:bodyPr lIns="36000" tIns="36000" rIns="36000" bIns="36000" rtlCol="1" anchor="t"/>
          <a:lstStyle/>
          <a:p>
            <a:pPr marL="285750" indent="-285750">
              <a:buFont typeface="Wingdings" pitchFamily="2" charset="2"/>
              <a:buChar char="ü"/>
            </a:pPr>
            <a:r>
              <a:rPr lang="fa-IR" sz="1600" dirty="0">
                <a:cs typeface="B Mitra" pitchFamily="2" charset="-78"/>
              </a:rPr>
              <a:t>چشم انداز، اهداف و انتظارات کسب و کار در تدوین عناصر مختلف معماری در نظر گرفته شده است </a:t>
            </a:r>
          </a:p>
          <a:p>
            <a:pPr marL="285750" indent="-285750">
              <a:buFont typeface="Wingdings" pitchFamily="2" charset="2"/>
              <a:buChar char="ü"/>
            </a:pPr>
            <a:r>
              <a:rPr lang="fa-IR" sz="1600" dirty="0">
                <a:cs typeface="B Mitra" pitchFamily="2" charset="-78"/>
              </a:rPr>
              <a:t>توجه به الزامات قانونی و اسناد بالادستی برای تدوین طرح معماری </a:t>
            </a:r>
          </a:p>
          <a:p>
            <a:pPr marL="285750" indent="-285750">
              <a:buFont typeface="Wingdings" pitchFamily="2" charset="2"/>
              <a:buChar char="ü"/>
            </a:pPr>
            <a:r>
              <a:rPr lang="fa-IR" sz="1600" dirty="0">
                <a:cs typeface="B Mitra" pitchFamily="2" charset="-78"/>
              </a:rPr>
              <a:t>اهداف، راهبردها و راهکارهای فاوا متناسب با جهت گیری های سازمان تدوین و پیشنهاد شده اند</a:t>
            </a:r>
          </a:p>
          <a:p>
            <a:pPr marL="285750" indent="-285750">
              <a:buFont typeface="Wingdings" pitchFamily="2" charset="2"/>
              <a:buChar char="ü"/>
            </a:pPr>
            <a:r>
              <a:rPr lang="fa-IR" sz="1600" dirty="0">
                <a:cs typeface="B Mitra" pitchFamily="2" charset="-78"/>
              </a:rPr>
              <a:t>هماهنگی و همراستایی سایر طرح ها و پروژه های سازمانی در حال اجرا با طرح معماری سازمانی</a:t>
            </a:r>
          </a:p>
          <a:p>
            <a:pPr marL="285750" indent="-285750">
              <a:buFont typeface="Wingdings" pitchFamily="2" charset="2"/>
              <a:buChar char="ü"/>
            </a:pPr>
            <a:endParaRPr lang="fa-IR" sz="1600" dirty="0">
              <a:cs typeface="B Mitra" pitchFamily="2" charset="-78"/>
            </a:endParaRPr>
          </a:p>
        </p:txBody>
      </p:sp>
      <p:sp>
        <p:nvSpPr>
          <p:cNvPr id="10" name="Title 1"/>
          <p:cNvSpPr>
            <a:spLocks noGrp="1"/>
          </p:cNvSpPr>
          <p:nvPr>
            <p:ph type="title"/>
          </p:nvPr>
        </p:nvSpPr>
        <p:spPr>
          <a:xfrm>
            <a:off x="428596" y="0"/>
            <a:ext cx="8229600" cy="781032"/>
          </a:xfrm>
        </p:spPr>
        <p:txBody>
          <a:bodyPr/>
          <a:lstStyle/>
          <a:p>
            <a:r>
              <a:rPr lang="fa-IR" dirty="0"/>
              <a:t>جزئیات شاخص های ارزیابی </a:t>
            </a:r>
          </a:p>
        </p:txBody>
      </p:sp>
    </p:spTree>
    <p:extLst>
      <p:ext uri="{BB962C8B-B14F-4D97-AF65-F5344CB8AC3E}">
        <p14:creationId xmlns:p14="http://schemas.microsoft.com/office/powerpoint/2010/main" val="414864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084168" y="1412848"/>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Planning &amp; Preparation</a:t>
            </a:r>
            <a:r>
              <a:rPr lang="fa-IR" sz="1600" b="1" dirty="0">
                <a:solidFill>
                  <a:schemeClr val="tx1">
                    <a:lumMod val="75000"/>
                    <a:lumOff val="25000"/>
                  </a:schemeClr>
                </a:solidFill>
                <a:cs typeface="B Zar" pitchFamily="2" charset="-78"/>
              </a:rPr>
              <a:t>        </a:t>
            </a:r>
            <a:r>
              <a:rPr lang="fa-IR" sz="1600" b="1" dirty="0" smtClean="0">
                <a:solidFill>
                  <a:schemeClr val="tx1">
                    <a:lumMod val="75000"/>
                    <a:lumOff val="25000"/>
                  </a:schemeClr>
                </a:solidFill>
                <a:cs typeface="B Zar" pitchFamily="2" charset="-78"/>
              </a:rPr>
              <a:t>(</a:t>
            </a:r>
            <a:r>
              <a:rPr lang="fa-IR" sz="1600" b="1" dirty="0">
                <a:solidFill>
                  <a:schemeClr val="tx1">
                    <a:lumMod val="75000"/>
                    <a:lumOff val="25000"/>
                  </a:schemeClr>
                </a:solidFill>
                <a:cs typeface="B Zar" pitchFamily="2" charset="-78"/>
              </a:rPr>
              <a:t>آماده سازی و برنامه ریزی)</a:t>
            </a:r>
          </a:p>
        </p:txBody>
      </p:sp>
      <p:sp>
        <p:nvSpPr>
          <p:cNvPr id="5" name="Rounded Rectangle 4"/>
          <p:cNvSpPr/>
          <p:nvPr/>
        </p:nvSpPr>
        <p:spPr>
          <a:xfrm>
            <a:off x="6084168" y="2060920"/>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Governance</a:t>
            </a:r>
            <a:r>
              <a:rPr lang="fa-IR" sz="1600" b="1" dirty="0">
                <a:solidFill>
                  <a:schemeClr val="tx1">
                    <a:lumMod val="75000"/>
                    <a:lumOff val="25000"/>
                  </a:schemeClr>
                </a:solidFill>
                <a:cs typeface="B Zar" pitchFamily="2" charset="-78"/>
              </a:rPr>
              <a:t>                         (راهبری)</a:t>
            </a:r>
            <a:endParaRPr lang="en-US" sz="1600" b="1" dirty="0">
              <a:solidFill>
                <a:schemeClr val="tx1">
                  <a:lumMod val="75000"/>
                  <a:lumOff val="25000"/>
                </a:schemeClr>
              </a:solidFill>
              <a:cs typeface="B Zar" pitchFamily="2" charset="-78"/>
            </a:endParaRPr>
          </a:p>
        </p:txBody>
      </p:sp>
      <p:sp>
        <p:nvSpPr>
          <p:cNvPr id="6" name="Rounded Rectangle 5"/>
          <p:cNvSpPr/>
          <p:nvPr/>
        </p:nvSpPr>
        <p:spPr>
          <a:xfrm>
            <a:off x="6084168" y="2708992"/>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Framework &amp; Methodology</a:t>
            </a:r>
            <a:r>
              <a:rPr lang="fa-IR" sz="1600" b="1" dirty="0">
                <a:solidFill>
                  <a:schemeClr val="tx1">
                    <a:lumMod val="75000"/>
                    <a:lumOff val="25000"/>
                  </a:schemeClr>
                </a:solidFill>
                <a:cs typeface="B Zar" pitchFamily="2" charset="-78"/>
              </a:rPr>
              <a:t> (چارچوب و متدولوژی)</a:t>
            </a:r>
            <a:endParaRPr lang="en-US" sz="1600" b="1" dirty="0">
              <a:solidFill>
                <a:schemeClr val="tx1">
                  <a:lumMod val="75000"/>
                  <a:lumOff val="25000"/>
                </a:schemeClr>
              </a:solidFill>
              <a:cs typeface="B Zar" pitchFamily="2" charset="-78"/>
            </a:endParaRPr>
          </a:p>
        </p:txBody>
      </p:sp>
      <p:sp>
        <p:nvSpPr>
          <p:cNvPr id="7" name="Rounded Rectangle 6"/>
          <p:cNvSpPr/>
          <p:nvPr/>
        </p:nvSpPr>
        <p:spPr>
          <a:xfrm>
            <a:off x="6084168" y="3357064"/>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Architecture Blueprint</a:t>
            </a:r>
            <a:r>
              <a:rPr lang="fa-IR" sz="1600" b="1" dirty="0">
                <a:solidFill>
                  <a:schemeClr val="tx1">
                    <a:lumMod val="75000"/>
                    <a:lumOff val="25000"/>
                  </a:schemeClr>
                </a:solidFill>
                <a:cs typeface="B Zar" pitchFamily="2" charset="-78"/>
              </a:rPr>
              <a:t>             (اسناد فنی معماری)</a:t>
            </a:r>
            <a:endParaRPr lang="en-US" sz="1600" b="1" dirty="0">
              <a:solidFill>
                <a:schemeClr val="tx1">
                  <a:lumMod val="75000"/>
                  <a:lumOff val="25000"/>
                </a:schemeClr>
              </a:solidFill>
              <a:cs typeface="B Zar" pitchFamily="2" charset="-78"/>
            </a:endParaRPr>
          </a:p>
        </p:txBody>
      </p:sp>
      <p:sp>
        <p:nvSpPr>
          <p:cNvPr id="8" name="Rounded Rectangle 7"/>
          <p:cNvSpPr/>
          <p:nvPr/>
        </p:nvSpPr>
        <p:spPr>
          <a:xfrm>
            <a:off x="6084168" y="4005136"/>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Implementation Roadmap</a:t>
            </a:r>
            <a:r>
              <a:rPr lang="fa-IR" sz="1600" b="1" dirty="0">
                <a:solidFill>
                  <a:schemeClr val="tx1">
                    <a:lumMod val="75000"/>
                    <a:lumOff val="25000"/>
                  </a:schemeClr>
                </a:solidFill>
                <a:cs typeface="B Zar" pitchFamily="2" charset="-78"/>
              </a:rPr>
              <a:t>     (نقشه راه پیاده سازی)</a:t>
            </a:r>
            <a:endParaRPr lang="en-US" sz="1600" b="1" dirty="0">
              <a:solidFill>
                <a:schemeClr val="tx1">
                  <a:lumMod val="75000"/>
                  <a:lumOff val="25000"/>
                </a:schemeClr>
              </a:solidFill>
              <a:cs typeface="B Zar" pitchFamily="2" charset="-78"/>
            </a:endParaRPr>
          </a:p>
        </p:txBody>
      </p:sp>
      <p:sp>
        <p:nvSpPr>
          <p:cNvPr id="9" name="Rounded Rectangle 8"/>
          <p:cNvSpPr/>
          <p:nvPr/>
        </p:nvSpPr>
        <p:spPr>
          <a:xfrm>
            <a:off x="6084168" y="4653208"/>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Alignment</a:t>
            </a:r>
            <a:r>
              <a:rPr lang="fa-IR" sz="1600" b="1" dirty="0">
                <a:solidFill>
                  <a:schemeClr val="tx1">
                    <a:lumMod val="75000"/>
                    <a:lumOff val="25000"/>
                  </a:schemeClr>
                </a:solidFill>
                <a:cs typeface="B Zar" pitchFamily="2" charset="-78"/>
              </a:rPr>
              <a:t>                       (همراستایی)</a:t>
            </a:r>
            <a:endParaRPr lang="en-US" sz="1600" b="1" dirty="0">
              <a:solidFill>
                <a:schemeClr val="tx1">
                  <a:lumMod val="75000"/>
                  <a:lumOff val="25000"/>
                </a:schemeClr>
              </a:solidFill>
              <a:cs typeface="B Zar" pitchFamily="2" charset="-78"/>
            </a:endParaRPr>
          </a:p>
        </p:txBody>
      </p:sp>
      <p:sp>
        <p:nvSpPr>
          <p:cNvPr id="10" name="Rounded Rectangle 9"/>
          <p:cNvSpPr/>
          <p:nvPr/>
        </p:nvSpPr>
        <p:spPr>
          <a:xfrm>
            <a:off x="6084168" y="5301280"/>
            <a:ext cx="2664296" cy="648000"/>
          </a:xfrm>
          <a:prstGeom prst="roundRect">
            <a:avLst/>
          </a:prstGeom>
        </p:spPr>
        <p:style>
          <a:lnRef idx="3">
            <a:schemeClr val="lt1"/>
          </a:lnRef>
          <a:fillRef idx="1">
            <a:schemeClr val="accent5"/>
          </a:fillRef>
          <a:effectRef idx="1">
            <a:schemeClr val="accent5"/>
          </a:effectRef>
          <a:fontRef idx="minor">
            <a:schemeClr val="lt1"/>
          </a:fontRef>
        </p:style>
        <p:txBody>
          <a:bodyPr lIns="36000" tIns="36000" rIns="36000" bIns="36000" rtlCol="1" anchor="ctr"/>
          <a:lstStyle/>
          <a:p>
            <a:pPr lvl="0" algn="ctr"/>
            <a:r>
              <a:rPr lang="en-US" sz="1600" b="1" dirty="0">
                <a:cs typeface="B Zar" pitchFamily="2" charset="-78"/>
              </a:rPr>
              <a:t>Communication &amp; Training</a:t>
            </a:r>
            <a:r>
              <a:rPr lang="fa-IR" sz="1600" b="1" dirty="0">
                <a:cs typeface="B Zar" pitchFamily="2" charset="-78"/>
              </a:rPr>
              <a:t> (ارتباطات و آموزش)</a:t>
            </a:r>
            <a:endParaRPr lang="en-US" sz="1600" b="1" dirty="0">
              <a:cs typeface="B Zar" pitchFamily="2" charset="-78"/>
            </a:endParaRPr>
          </a:p>
        </p:txBody>
      </p:sp>
      <p:sp>
        <p:nvSpPr>
          <p:cNvPr id="13" name="Rounded Rectangular Callout 12"/>
          <p:cNvSpPr/>
          <p:nvPr/>
        </p:nvSpPr>
        <p:spPr>
          <a:xfrm>
            <a:off x="683568" y="3573016"/>
            <a:ext cx="5256584" cy="2736304"/>
          </a:xfrm>
          <a:prstGeom prst="wedgeRoundRectCallout">
            <a:avLst>
              <a:gd name="adj1" fmla="val 52524"/>
              <a:gd name="adj2" fmla="val 22980"/>
              <a:gd name="adj3" fmla="val 16667"/>
            </a:avLst>
          </a:prstGeom>
        </p:spPr>
        <p:style>
          <a:lnRef idx="2">
            <a:schemeClr val="accent5"/>
          </a:lnRef>
          <a:fillRef idx="1">
            <a:schemeClr val="lt1"/>
          </a:fillRef>
          <a:effectRef idx="0">
            <a:schemeClr val="accent5"/>
          </a:effectRef>
          <a:fontRef idx="minor">
            <a:schemeClr val="dk1"/>
          </a:fontRef>
        </p:style>
        <p:txBody>
          <a:bodyPr lIns="36000" tIns="36000" rIns="36000" bIns="36000" rtlCol="1" anchor="t"/>
          <a:lstStyle/>
          <a:p>
            <a:pPr marL="285750" indent="-285750">
              <a:buFont typeface="Wingdings" pitchFamily="2" charset="2"/>
              <a:buChar char="ü"/>
            </a:pPr>
            <a:r>
              <a:rPr lang="fa-IR" sz="1600" dirty="0">
                <a:cs typeface="B Mitra" pitchFamily="2" charset="-78"/>
              </a:rPr>
              <a:t>نظام ارتباط با مشاور(پیمانکار/ناظر) تدوین شده است</a:t>
            </a:r>
          </a:p>
          <a:p>
            <a:pPr marL="285750" indent="-285750">
              <a:buFont typeface="Wingdings" pitchFamily="2" charset="2"/>
              <a:buChar char="ü"/>
            </a:pPr>
            <a:r>
              <a:rPr lang="fa-IR" sz="1600" dirty="0">
                <a:cs typeface="B Mitra" pitchFamily="2" charset="-78"/>
              </a:rPr>
              <a:t>نحوه تعامل تیم معماری سازمان با واحدهای سازمانی تدوین شده است</a:t>
            </a:r>
          </a:p>
          <a:p>
            <a:pPr marL="285750" indent="-285750">
              <a:buFont typeface="Wingdings" pitchFamily="2" charset="2"/>
              <a:buChar char="ü"/>
            </a:pPr>
            <a:r>
              <a:rPr lang="fa-IR" sz="1600" dirty="0" smtClean="0">
                <a:cs typeface="B Mitra" pitchFamily="2" charset="-78"/>
              </a:rPr>
              <a:t>مکانیزم اطلاع </a:t>
            </a:r>
            <a:r>
              <a:rPr lang="fa-IR" sz="1600" dirty="0">
                <a:cs typeface="B Mitra" pitchFamily="2" charset="-78"/>
              </a:rPr>
              <a:t>رسانی و به اشتراک گذاری مستندات و دریافت بازخورد طراحی شده است</a:t>
            </a:r>
          </a:p>
          <a:p>
            <a:pPr marL="285750" indent="-285750">
              <a:buFont typeface="Wingdings" pitchFamily="2" charset="2"/>
              <a:buChar char="ü"/>
            </a:pPr>
            <a:r>
              <a:rPr lang="fa-IR" sz="1600" dirty="0">
                <a:cs typeface="B Mitra" pitchFamily="2" charset="-78"/>
              </a:rPr>
              <a:t>در دسترس بودن خروجی های طرح معماری تحت شبکه (اینترانت یا پورتال)</a:t>
            </a:r>
          </a:p>
          <a:p>
            <a:pPr marL="285750" indent="-285750">
              <a:buFont typeface="Wingdings" pitchFamily="2" charset="2"/>
              <a:buChar char="ü"/>
            </a:pPr>
            <a:r>
              <a:rPr lang="fa-IR" sz="1600" dirty="0">
                <a:cs typeface="B Mitra" pitchFamily="2" charset="-78"/>
              </a:rPr>
              <a:t>وجود برنامه مدون آموزشی معماری سازمانی (برای مرحله تدوین طرح معماری و مرحله پیاده سازی)</a:t>
            </a:r>
          </a:p>
          <a:p>
            <a:pPr marL="285750" indent="-285750">
              <a:buFont typeface="Wingdings" pitchFamily="2" charset="2"/>
              <a:buChar char="ü"/>
            </a:pPr>
            <a:r>
              <a:rPr lang="fa-IR" sz="1600" dirty="0">
                <a:cs typeface="B Mitra" pitchFamily="2" charset="-78"/>
              </a:rPr>
              <a:t>برگزاری سمینارها، کارگاه ها و دوره های آموزشی معماری سازمانی طی مرحله تدوین طرح معماری</a:t>
            </a:r>
          </a:p>
          <a:p>
            <a:pPr marL="285750" indent="-285750">
              <a:buFont typeface="Wingdings" pitchFamily="2" charset="2"/>
              <a:buChar char="ü"/>
            </a:pPr>
            <a:r>
              <a:rPr lang="fa-IR" sz="1600" dirty="0">
                <a:cs typeface="B Mitra" pitchFamily="2" charset="-78"/>
              </a:rPr>
              <a:t>در دسترس بودن محتوای آموزشی- فرهنگ سازی معماری سازمانی </a:t>
            </a:r>
          </a:p>
        </p:txBody>
      </p:sp>
      <p:sp>
        <p:nvSpPr>
          <p:cNvPr id="11" name="Title 1"/>
          <p:cNvSpPr>
            <a:spLocks noGrp="1"/>
          </p:cNvSpPr>
          <p:nvPr>
            <p:ph type="title"/>
          </p:nvPr>
        </p:nvSpPr>
        <p:spPr>
          <a:xfrm>
            <a:off x="428596" y="0"/>
            <a:ext cx="8229600" cy="781032"/>
          </a:xfrm>
        </p:spPr>
        <p:txBody>
          <a:bodyPr/>
          <a:lstStyle/>
          <a:p>
            <a:r>
              <a:rPr lang="fa-IR" dirty="0"/>
              <a:t>جزئیات شاخص های ارزیابی </a:t>
            </a:r>
          </a:p>
        </p:txBody>
      </p:sp>
    </p:spTree>
    <p:extLst>
      <p:ext uri="{BB962C8B-B14F-4D97-AF65-F5344CB8AC3E}">
        <p14:creationId xmlns:p14="http://schemas.microsoft.com/office/powerpoint/2010/main" val="521987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084168" y="1412848"/>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Planning &amp; Preparation</a:t>
            </a:r>
            <a:r>
              <a:rPr lang="fa-IR" sz="1600" b="1" dirty="0">
                <a:solidFill>
                  <a:schemeClr val="tx1">
                    <a:lumMod val="75000"/>
                    <a:lumOff val="25000"/>
                  </a:schemeClr>
                </a:solidFill>
                <a:cs typeface="B Zar" pitchFamily="2" charset="-78"/>
              </a:rPr>
              <a:t>        </a:t>
            </a:r>
            <a:r>
              <a:rPr lang="fa-IR" sz="1600" b="1" dirty="0" smtClean="0">
                <a:solidFill>
                  <a:schemeClr val="tx1">
                    <a:lumMod val="75000"/>
                    <a:lumOff val="25000"/>
                  </a:schemeClr>
                </a:solidFill>
                <a:cs typeface="B Zar" pitchFamily="2" charset="-78"/>
              </a:rPr>
              <a:t>(</a:t>
            </a:r>
            <a:r>
              <a:rPr lang="fa-IR" sz="1600" b="1" dirty="0">
                <a:solidFill>
                  <a:schemeClr val="tx1">
                    <a:lumMod val="75000"/>
                    <a:lumOff val="25000"/>
                  </a:schemeClr>
                </a:solidFill>
                <a:cs typeface="B Zar" pitchFamily="2" charset="-78"/>
              </a:rPr>
              <a:t>آماده سازی و برنامه ریزی)</a:t>
            </a:r>
          </a:p>
        </p:txBody>
      </p:sp>
      <p:sp>
        <p:nvSpPr>
          <p:cNvPr id="5" name="Rounded Rectangle 4"/>
          <p:cNvSpPr/>
          <p:nvPr/>
        </p:nvSpPr>
        <p:spPr>
          <a:xfrm>
            <a:off x="6084168" y="2060920"/>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Governance</a:t>
            </a:r>
            <a:r>
              <a:rPr lang="fa-IR" sz="1600" b="1" dirty="0">
                <a:solidFill>
                  <a:schemeClr val="tx1">
                    <a:lumMod val="75000"/>
                    <a:lumOff val="25000"/>
                  </a:schemeClr>
                </a:solidFill>
                <a:cs typeface="B Zar" pitchFamily="2" charset="-78"/>
              </a:rPr>
              <a:t>                         (راهبری)</a:t>
            </a:r>
            <a:endParaRPr lang="en-US" sz="1600" b="1" dirty="0">
              <a:solidFill>
                <a:schemeClr val="tx1">
                  <a:lumMod val="75000"/>
                  <a:lumOff val="25000"/>
                </a:schemeClr>
              </a:solidFill>
              <a:cs typeface="B Zar" pitchFamily="2" charset="-78"/>
            </a:endParaRPr>
          </a:p>
        </p:txBody>
      </p:sp>
      <p:sp>
        <p:nvSpPr>
          <p:cNvPr id="6" name="Rounded Rectangle 5"/>
          <p:cNvSpPr/>
          <p:nvPr/>
        </p:nvSpPr>
        <p:spPr>
          <a:xfrm>
            <a:off x="6084168" y="2708992"/>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Framework &amp; Methodology</a:t>
            </a:r>
            <a:r>
              <a:rPr lang="fa-IR" sz="1600" b="1" dirty="0">
                <a:solidFill>
                  <a:schemeClr val="tx1">
                    <a:lumMod val="75000"/>
                    <a:lumOff val="25000"/>
                  </a:schemeClr>
                </a:solidFill>
                <a:cs typeface="B Zar" pitchFamily="2" charset="-78"/>
              </a:rPr>
              <a:t> (چارچوب و متدولوژی)</a:t>
            </a:r>
            <a:endParaRPr lang="en-US" sz="1600" b="1" dirty="0">
              <a:solidFill>
                <a:schemeClr val="tx1">
                  <a:lumMod val="75000"/>
                  <a:lumOff val="25000"/>
                </a:schemeClr>
              </a:solidFill>
              <a:cs typeface="B Zar" pitchFamily="2" charset="-78"/>
            </a:endParaRPr>
          </a:p>
        </p:txBody>
      </p:sp>
      <p:sp>
        <p:nvSpPr>
          <p:cNvPr id="7" name="Rounded Rectangle 6"/>
          <p:cNvSpPr/>
          <p:nvPr/>
        </p:nvSpPr>
        <p:spPr>
          <a:xfrm>
            <a:off x="6084168" y="3357064"/>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Architecture Blueprint</a:t>
            </a:r>
            <a:r>
              <a:rPr lang="fa-IR" sz="1600" b="1" dirty="0">
                <a:solidFill>
                  <a:schemeClr val="tx1">
                    <a:lumMod val="75000"/>
                    <a:lumOff val="25000"/>
                  </a:schemeClr>
                </a:solidFill>
                <a:cs typeface="B Zar" pitchFamily="2" charset="-78"/>
              </a:rPr>
              <a:t>             (اسناد فنی معماری)</a:t>
            </a:r>
            <a:endParaRPr lang="en-US" sz="1600" b="1" dirty="0">
              <a:solidFill>
                <a:schemeClr val="tx1">
                  <a:lumMod val="75000"/>
                  <a:lumOff val="25000"/>
                </a:schemeClr>
              </a:solidFill>
              <a:cs typeface="B Zar" pitchFamily="2" charset="-78"/>
            </a:endParaRPr>
          </a:p>
        </p:txBody>
      </p:sp>
      <p:sp>
        <p:nvSpPr>
          <p:cNvPr id="8" name="Rounded Rectangle 7"/>
          <p:cNvSpPr/>
          <p:nvPr/>
        </p:nvSpPr>
        <p:spPr>
          <a:xfrm>
            <a:off x="6084168" y="4005136"/>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Implementation Roadmap</a:t>
            </a:r>
            <a:r>
              <a:rPr lang="fa-IR" sz="1600" b="1" dirty="0">
                <a:solidFill>
                  <a:schemeClr val="tx1">
                    <a:lumMod val="75000"/>
                    <a:lumOff val="25000"/>
                  </a:schemeClr>
                </a:solidFill>
                <a:cs typeface="B Zar" pitchFamily="2" charset="-78"/>
              </a:rPr>
              <a:t>     (نقشه راه پیاده سازی)</a:t>
            </a:r>
            <a:endParaRPr lang="en-US" sz="1600" b="1" dirty="0">
              <a:solidFill>
                <a:schemeClr val="tx1">
                  <a:lumMod val="75000"/>
                  <a:lumOff val="25000"/>
                </a:schemeClr>
              </a:solidFill>
              <a:cs typeface="B Zar" pitchFamily="2" charset="-78"/>
            </a:endParaRPr>
          </a:p>
        </p:txBody>
      </p:sp>
      <p:sp>
        <p:nvSpPr>
          <p:cNvPr id="9" name="Rounded Rectangle 8"/>
          <p:cNvSpPr/>
          <p:nvPr/>
        </p:nvSpPr>
        <p:spPr>
          <a:xfrm>
            <a:off x="6084168" y="4653208"/>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Alignment</a:t>
            </a:r>
            <a:r>
              <a:rPr lang="fa-IR" sz="1600" b="1" dirty="0">
                <a:solidFill>
                  <a:schemeClr val="tx1">
                    <a:lumMod val="75000"/>
                    <a:lumOff val="25000"/>
                  </a:schemeClr>
                </a:solidFill>
                <a:cs typeface="B Zar" pitchFamily="2" charset="-78"/>
              </a:rPr>
              <a:t>                       (همراستایی)</a:t>
            </a:r>
            <a:endParaRPr lang="en-US" sz="1600" b="1" dirty="0">
              <a:solidFill>
                <a:schemeClr val="tx1">
                  <a:lumMod val="75000"/>
                  <a:lumOff val="25000"/>
                </a:schemeClr>
              </a:solidFill>
              <a:cs typeface="B Zar" pitchFamily="2" charset="-78"/>
            </a:endParaRPr>
          </a:p>
        </p:txBody>
      </p:sp>
      <p:sp>
        <p:nvSpPr>
          <p:cNvPr id="10" name="Rounded Rectangle 9"/>
          <p:cNvSpPr/>
          <p:nvPr/>
        </p:nvSpPr>
        <p:spPr>
          <a:xfrm>
            <a:off x="6084168" y="5301280"/>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Communication &amp; Training</a:t>
            </a:r>
            <a:r>
              <a:rPr lang="fa-IR" sz="1600" b="1" dirty="0">
                <a:solidFill>
                  <a:schemeClr val="tx1">
                    <a:lumMod val="75000"/>
                    <a:lumOff val="25000"/>
                  </a:schemeClr>
                </a:solidFill>
                <a:cs typeface="B Zar" pitchFamily="2" charset="-78"/>
              </a:rPr>
              <a:t> (ارتباطات و آموزش)</a:t>
            </a:r>
            <a:endParaRPr lang="en-US" sz="1600" b="1" dirty="0">
              <a:solidFill>
                <a:schemeClr val="tx1">
                  <a:lumMod val="75000"/>
                  <a:lumOff val="25000"/>
                </a:schemeClr>
              </a:solidFill>
              <a:cs typeface="B Zar" pitchFamily="2" charset="-78"/>
            </a:endParaRPr>
          </a:p>
        </p:txBody>
      </p:sp>
      <p:sp>
        <p:nvSpPr>
          <p:cNvPr id="11" name="Rounded Rectangle 10"/>
          <p:cNvSpPr/>
          <p:nvPr/>
        </p:nvSpPr>
        <p:spPr>
          <a:xfrm>
            <a:off x="6084168" y="5949280"/>
            <a:ext cx="2664296" cy="648000"/>
          </a:xfrm>
          <a:prstGeom prst="roundRect">
            <a:avLst/>
          </a:prstGeom>
        </p:spPr>
        <p:style>
          <a:lnRef idx="3">
            <a:schemeClr val="lt1"/>
          </a:lnRef>
          <a:fillRef idx="1">
            <a:schemeClr val="accent5"/>
          </a:fillRef>
          <a:effectRef idx="1">
            <a:schemeClr val="accent5"/>
          </a:effectRef>
          <a:fontRef idx="minor">
            <a:schemeClr val="lt1"/>
          </a:fontRef>
        </p:style>
        <p:txBody>
          <a:bodyPr lIns="36000" tIns="36000" rIns="36000" bIns="36000" rtlCol="1" anchor="ctr"/>
          <a:lstStyle/>
          <a:p>
            <a:pPr lvl="0" algn="ctr"/>
            <a:r>
              <a:rPr lang="en-US" sz="1600" b="1" dirty="0">
                <a:cs typeface="B Zar" pitchFamily="2" charset="-78"/>
              </a:rPr>
              <a:t>Involvement &amp; Support</a:t>
            </a:r>
            <a:r>
              <a:rPr lang="fa-IR" sz="1600" b="1" dirty="0">
                <a:cs typeface="B Zar" pitchFamily="2" charset="-78"/>
              </a:rPr>
              <a:t>         (همکاری و حمایت)</a:t>
            </a:r>
            <a:endParaRPr lang="en-US" sz="1600" b="1" dirty="0">
              <a:cs typeface="B Zar" pitchFamily="2" charset="-78"/>
            </a:endParaRPr>
          </a:p>
        </p:txBody>
      </p:sp>
      <p:sp>
        <p:nvSpPr>
          <p:cNvPr id="13" name="Rounded Rectangular Callout 12"/>
          <p:cNvSpPr/>
          <p:nvPr/>
        </p:nvSpPr>
        <p:spPr>
          <a:xfrm>
            <a:off x="683568" y="5481264"/>
            <a:ext cx="5256584" cy="1044080"/>
          </a:xfrm>
          <a:prstGeom prst="wedgeRoundRectCallout">
            <a:avLst>
              <a:gd name="adj1" fmla="val 52524"/>
              <a:gd name="adj2" fmla="val 22980"/>
              <a:gd name="adj3" fmla="val 16667"/>
            </a:avLst>
          </a:prstGeom>
        </p:spPr>
        <p:style>
          <a:lnRef idx="2">
            <a:schemeClr val="accent5"/>
          </a:lnRef>
          <a:fillRef idx="1">
            <a:schemeClr val="lt1"/>
          </a:fillRef>
          <a:effectRef idx="0">
            <a:schemeClr val="accent5"/>
          </a:effectRef>
          <a:fontRef idx="minor">
            <a:schemeClr val="dk1"/>
          </a:fontRef>
        </p:style>
        <p:txBody>
          <a:bodyPr lIns="36000" tIns="36000" rIns="36000" bIns="36000" rtlCol="1" anchor="t"/>
          <a:lstStyle/>
          <a:p>
            <a:pPr marL="285750" indent="-285750">
              <a:buFont typeface="Wingdings" pitchFamily="2" charset="2"/>
              <a:buChar char="ü"/>
            </a:pPr>
            <a:r>
              <a:rPr lang="fa-IR" sz="1600" dirty="0">
                <a:cs typeface="B Mitra" pitchFamily="2" charset="-78"/>
              </a:rPr>
              <a:t>همکاری و حمایت مدیریت ارشد سازمان از طرح معماری </a:t>
            </a:r>
          </a:p>
          <a:p>
            <a:pPr marL="285750" indent="-285750">
              <a:buFont typeface="Wingdings" pitchFamily="2" charset="2"/>
              <a:buChar char="ü"/>
            </a:pPr>
            <a:r>
              <a:rPr lang="fa-IR" sz="1600" dirty="0">
                <a:cs typeface="B Mitra" pitchFamily="2" charset="-78"/>
              </a:rPr>
              <a:t>همکاری و حمایت واحدهای کسب و کار سازمان از طرح معماری </a:t>
            </a:r>
          </a:p>
          <a:p>
            <a:pPr marL="285750" indent="-285750">
              <a:buFont typeface="Wingdings" pitchFamily="2" charset="2"/>
              <a:buChar char="ü"/>
            </a:pPr>
            <a:r>
              <a:rPr lang="fa-IR" sz="1600" dirty="0">
                <a:cs typeface="B Mitra" pitchFamily="2" charset="-78"/>
              </a:rPr>
              <a:t>همکاری و حمایت </a:t>
            </a:r>
            <a:r>
              <a:rPr lang="fa-IR" sz="1600" dirty="0" smtClean="0">
                <a:cs typeface="B Mitra" pitchFamily="2" charset="-78"/>
              </a:rPr>
              <a:t>واحدهای </a:t>
            </a:r>
            <a:r>
              <a:rPr lang="fa-IR" sz="1600" dirty="0">
                <a:cs typeface="B Mitra" pitchFamily="2" charset="-78"/>
              </a:rPr>
              <a:t>فاوا </a:t>
            </a:r>
            <a:r>
              <a:rPr lang="fa-IR" sz="1600" dirty="0" smtClean="0">
                <a:cs typeface="B Mitra" pitchFamily="2" charset="-78"/>
              </a:rPr>
              <a:t>از </a:t>
            </a:r>
            <a:r>
              <a:rPr lang="fa-IR" sz="1600" dirty="0">
                <a:cs typeface="B Mitra" pitchFamily="2" charset="-78"/>
              </a:rPr>
              <a:t>طرح معماری </a:t>
            </a:r>
          </a:p>
          <a:p>
            <a:pPr marL="285750" indent="-285750">
              <a:buFont typeface="Wingdings" pitchFamily="2" charset="2"/>
              <a:buChar char="ü"/>
            </a:pPr>
            <a:endParaRPr lang="fa-IR" sz="1600" dirty="0">
              <a:cs typeface="B Mitra" pitchFamily="2" charset="-78"/>
            </a:endParaRPr>
          </a:p>
        </p:txBody>
      </p:sp>
      <p:sp>
        <p:nvSpPr>
          <p:cNvPr id="12" name="Title 1"/>
          <p:cNvSpPr>
            <a:spLocks noGrp="1"/>
          </p:cNvSpPr>
          <p:nvPr>
            <p:ph type="title"/>
          </p:nvPr>
        </p:nvSpPr>
        <p:spPr>
          <a:xfrm>
            <a:off x="428596" y="0"/>
            <a:ext cx="8229600" cy="781032"/>
          </a:xfrm>
        </p:spPr>
        <p:txBody>
          <a:bodyPr/>
          <a:lstStyle/>
          <a:p>
            <a:r>
              <a:rPr lang="fa-IR" dirty="0"/>
              <a:t>جزئیات شاخص های ارزیابی </a:t>
            </a:r>
          </a:p>
        </p:txBody>
      </p:sp>
    </p:spTree>
    <p:extLst>
      <p:ext uri="{BB962C8B-B14F-4D97-AF65-F5344CB8AC3E}">
        <p14:creationId xmlns:p14="http://schemas.microsoft.com/office/powerpoint/2010/main" val="2877130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تحلیل نتایج ارزیابی بلوغ معماری سازمانی</a:t>
            </a:r>
            <a:endParaRPr lang="en-US" dirty="0"/>
          </a:p>
        </p:txBody>
      </p:sp>
      <p:sp>
        <p:nvSpPr>
          <p:cNvPr id="3" name="Content Placeholder 2"/>
          <p:cNvSpPr>
            <a:spLocks noGrp="1"/>
          </p:cNvSpPr>
          <p:nvPr>
            <p:ph idx="1"/>
          </p:nvPr>
        </p:nvSpPr>
        <p:spPr>
          <a:xfrm>
            <a:off x="762000" y="1143000"/>
            <a:ext cx="7467600" cy="1304940"/>
          </a:xfrm>
        </p:spPr>
        <p:txBody>
          <a:bodyPr/>
          <a:lstStyle/>
          <a:p>
            <a:pPr marL="0" indent="0" algn="just">
              <a:buNone/>
            </a:pPr>
            <a:r>
              <a:rPr lang="fa-IR" sz="1600" b="1" dirty="0">
                <a:solidFill>
                  <a:prstClr val="black"/>
                </a:solidFill>
              </a:rPr>
              <a:t>از آن‌جا که سطح بلوغ معماری بر اساس هشت ویژگی مشخص می‌شود، نه تنها سطح فعلی بلوغ هر ویژگی، تعیین می‌شود، بلکه توازن و تناسب امتیازات نیز مشخص خواهد شد، برای‌مثال </a:t>
            </a:r>
            <a:r>
              <a:rPr lang="fa-IR" sz="1600" b="1" dirty="0" smtClean="0">
                <a:solidFill>
                  <a:prstClr val="black"/>
                </a:solidFill>
              </a:rPr>
              <a:t>نتایج ارزیابی یک سازمان فرضی نشان میدهد، </a:t>
            </a:r>
            <a:r>
              <a:rPr lang="fa-IR" sz="1600" b="1" dirty="0">
                <a:solidFill>
                  <a:prstClr val="black"/>
                </a:solidFill>
              </a:rPr>
              <a:t>ویژگی «ارتباطات و آموزش» بیشترین امتیاز را کسب کرده اما ویژگی‌های‌ «راهبری» و «هم‌راستایی و یکپارچگی» کمترین امتیازات را دارد که به معنی نیاز به توجه و تلاش بیشتر است. </a:t>
            </a:r>
            <a:endParaRPr lang="en-US" sz="1600" b="1" dirty="0">
              <a:solidFill>
                <a:prstClr val="black"/>
              </a:solidFill>
            </a:endParaRPr>
          </a:p>
        </p:txBody>
      </p:sp>
      <p:graphicFrame>
        <p:nvGraphicFramePr>
          <p:cNvPr id="4" name="Chart 3"/>
          <p:cNvGraphicFramePr/>
          <p:nvPr>
            <p:extLst/>
          </p:nvPr>
        </p:nvGraphicFramePr>
        <p:xfrm>
          <a:off x="1371600" y="2667000"/>
          <a:ext cx="6096000" cy="3708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60965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BEBA8EAE-BF5A-486C-A8C5-ECC9F3942E4B}">
                <a14:imgProps xmlns:a14="http://schemas.microsoft.com/office/drawing/2010/main">
                  <a14:imgLayer r:embed="rId3">
                    <a14:imgEffect>
                      <a14:artisticLineDrawing/>
                    </a14:imgEffect>
                  </a14:imgLayer>
                </a14:imgProps>
              </a:ext>
              <a:ext uri="{28A0092B-C50C-407E-A947-70E740481C1C}">
                <a14:useLocalDpi xmlns:a14="http://schemas.microsoft.com/office/drawing/2010/main" val="0"/>
              </a:ext>
            </a:extLst>
          </a:blip>
          <a:srcRect/>
          <a:stretch>
            <a:fillRect/>
          </a:stretch>
        </p:blipFill>
        <p:spPr bwMode="auto">
          <a:xfrm>
            <a:off x="-49213" y="966"/>
            <a:ext cx="9242426" cy="6956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2099" name="Rectangle 3"/>
          <p:cNvSpPr>
            <a:spLocks noGrp="1" noChangeArrowheads="1"/>
          </p:cNvSpPr>
          <p:nvPr>
            <p:ph idx="1"/>
          </p:nvPr>
        </p:nvSpPr>
        <p:spPr>
          <a:xfrm>
            <a:off x="428596" y="980728"/>
            <a:ext cx="8229600" cy="792088"/>
          </a:xfrm>
        </p:spPr>
        <p:txBody>
          <a:bodyPr/>
          <a:lstStyle/>
          <a:p>
            <a:pPr algn="ctr" eaLnBrk="1" hangingPunct="1">
              <a:buFont typeface="Wingdings 2" pitchFamily="18" charset="2"/>
              <a:buNone/>
            </a:pPr>
            <a:r>
              <a:rPr lang="fa-IR" dirty="0" smtClean="0">
                <a:solidFill>
                  <a:srgbClr val="0070C0"/>
                </a:solidFill>
                <a:cs typeface="B Titr" pitchFamily="2" charset="-78"/>
              </a:rPr>
              <a:t>با تشكر از وقت و حوصله شما عزيزان</a:t>
            </a:r>
          </a:p>
          <a:p>
            <a:pPr algn="ctr" eaLnBrk="1" hangingPunct="1">
              <a:buFont typeface="Wingdings 2" pitchFamily="18" charset="2"/>
              <a:buNone/>
            </a:pPr>
            <a:endParaRPr lang="fa-IR" dirty="0" smtClean="0">
              <a:solidFill>
                <a:srgbClr val="0070C0"/>
              </a:solidFill>
              <a:cs typeface="B Titr" pitchFamily="2" charset="-78"/>
            </a:endParaRPr>
          </a:p>
        </p:txBody>
      </p:sp>
      <p:sp>
        <p:nvSpPr>
          <p:cNvPr id="5" name="Rectangle 4"/>
          <p:cNvSpPr/>
          <p:nvPr/>
        </p:nvSpPr>
        <p:spPr>
          <a:xfrm>
            <a:off x="280636" y="2636912"/>
            <a:ext cx="8358246" cy="684803"/>
          </a:xfrm>
          <a:prstGeom prst="rect">
            <a:avLst/>
          </a:prstGeom>
        </p:spPr>
        <p:txBody>
          <a:bodyPr wrap="square">
            <a:spAutoFit/>
          </a:bodyPr>
          <a:lstStyle/>
          <a:p>
            <a:pPr lvl="0" algn="ctr" rtl="1">
              <a:lnSpc>
                <a:spcPct val="150000"/>
              </a:lnSpc>
              <a:spcBef>
                <a:spcPct val="0"/>
              </a:spcBef>
              <a:defRPr/>
            </a:pPr>
            <a:r>
              <a:rPr lang="fa-IR" sz="2800" b="1" spc="50" smtClean="0">
                <a:ln w="11430"/>
                <a:cs typeface="B Titr" pitchFamily="2" charset="-78"/>
              </a:rPr>
              <a:t>آزمایشگاه مرجع معماری </a:t>
            </a:r>
            <a:r>
              <a:rPr lang="fa-IR" sz="2800" b="1" spc="50" dirty="0" smtClean="0">
                <a:ln w="11430"/>
                <a:cs typeface="B Titr" pitchFamily="2" charset="-78"/>
              </a:rPr>
              <a:t>سازمانی سرویس گرا</a:t>
            </a:r>
          </a:p>
        </p:txBody>
      </p:sp>
      <p:sp>
        <p:nvSpPr>
          <p:cNvPr id="6" name="TextBox 5"/>
          <p:cNvSpPr txBox="1"/>
          <p:nvPr/>
        </p:nvSpPr>
        <p:spPr>
          <a:xfrm>
            <a:off x="2394470" y="3776555"/>
            <a:ext cx="4355059" cy="684803"/>
          </a:xfrm>
          <a:prstGeom prst="rect">
            <a:avLst/>
          </a:prstGeom>
          <a:noFill/>
        </p:spPr>
        <p:txBody>
          <a:bodyPr wrap="square" rtlCol="1">
            <a:spAutoFit/>
          </a:bodyPr>
          <a:lstStyle/>
          <a:p>
            <a:pPr lvl="0" algn="ctr" rtl="1">
              <a:lnSpc>
                <a:spcPct val="150000"/>
              </a:lnSpc>
              <a:spcBef>
                <a:spcPct val="0"/>
              </a:spcBef>
              <a:defRPr/>
            </a:pPr>
            <a:r>
              <a:rPr lang="en-US" sz="2800" b="1" spc="50" dirty="0" smtClean="0">
                <a:ln w="11430"/>
                <a:solidFill>
                  <a:srgbClr val="C00000"/>
                </a:solidFill>
                <a:cs typeface="B Titr" pitchFamily="2" charset="-78"/>
              </a:rPr>
              <a:t>Soea.sbu.ac.ir</a:t>
            </a:r>
            <a:endParaRPr lang="fa-IR" sz="2800" b="1" spc="50" dirty="0">
              <a:ln w="11430"/>
              <a:solidFill>
                <a:srgbClr val="C00000"/>
              </a:solidFill>
              <a:cs typeface="B Titr" pitchFamily="2" charset="-78"/>
            </a:endParaRPr>
          </a:p>
        </p:txBody>
      </p:sp>
      <p:pic>
        <p:nvPicPr>
          <p:cNvPr id="7171" name="Picture 3" descr="C:\Users\Amir\Desktop\Image\soea.jpg"/>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25000"/>
                    </a14:imgEffect>
                    <a14:imgEffect>
                      <a14:colorTemperature colorTemp="5900"/>
                    </a14:imgEffect>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3049077" y="4746029"/>
            <a:ext cx="3045843"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8787457"/>
      </p:ext>
    </p:extLst>
  </p:cSld>
  <p:clrMapOvr>
    <a:masterClrMapping/>
  </p:clrMapOvr>
  <mc:AlternateContent xmlns:mc="http://schemas.openxmlformats.org/markup-compatibility/2006" xmlns:p14="http://schemas.microsoft.com/office/powerpoint/2010/main">
    <mc:Choice Requires="p14">
      <p:transition spd="slow" p14:dur="2000" advTm="2649"/>
    </mc:Choice>
    <mc:Fallback xmlns="">
      <p:transition spd="slow" advTm="2649"/>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مراحل و نحوه ارزیابی</a:t>
            </a:r>
            <a:endParaRPr lang="fa-IR" dirty="0"/>
          </a:p>
        </p:txBody>
      </p:sp>
      <p:sp>
        <p:nvSpPr>
          <p:cNvPr id="3" name="Content Placeholder 2"/>
          <p:cNvSpPr>
            <a:spLocks noGrp="1"/>
          </p:cNvSpPr>
          <p:nvPr>
            <p:ph idx="1"/>
          </p:nvPr>
        </p:nvSpPr>
        <p:spPr/>
        <p:txBody>
          <a:bodyPr/>
          <a:lstStyle/>
          <a:p>
            <a:pPr>
              <a:buFont typeface="Wingdings" pitchFamily="2" charset="2"/>
              <a:buChar char="q"/>
            </a:pPr>
            <a:r>
              <a:rPr lang="fa-IR" sz="1800" dirty="0" smtClean="0"/>
              <a:t>شاخص </a:t>
            </a:r>
            <a:r>
              <a:rPr lang="fa-IR" sz="1800" dirty="0"/>
              <a:t>هایی که برای ارزیابی طرح های معماری سازمانی توسط آزمایشگاه تدوین شده اند از سه چارچوب مرجع بین المللی </a:t>
            </a:r>
            <a:r>
              <a:rPr lang="en-US" sz="1600" dirty="0"/>
              <a:t>NASCIO</a:t>
            </a:r>
            <a:r>
              <a:rPr lang="en-US" sz="1800" dirty="0"/>
              <a:t> ، </a:t>
            </a:r>
            <a:r>
              <a:rPr lang="en-US" sz="1600" dirty="0"/>
              <a:t>EACMM</a:t>
            </a:r>
            <a:r>
              <a:rPr lang="en-US" sz="1800" dirty="0"/>
              <a:t> </a:t>
            </a:r>
            <a:r>
              <a:rPr lang="fa-IR" sz="1800" dirty="0"/>
              <a:t>و </a:t>
            </a:r>
            <a:r>
              <a:rPr lang="en-US" sz="1600" dirty="0"/>
              <a:t>EAMMF</a:t>
            </a:r>
            <a:r>
              <a:rPr lang="en-US" sz="1800" dirty="0"/>
              <a:t> </a:t>
            </a:r>
            <a:r>
              <a:rPr lang="fa-IR" sz="1800" dirty="0" smtClean="0"/>
              <a:t> استخراج </a:t>
            </a:r>
            <a:r>
              <a:rPr lang="fa-IR" sz="1800" dirty="0"/>
              <a:t>شده اند. ویژگی کلیدی شاخص های ارزیابی توانمندی(بلوغ) معماری در این است که نه تنها کیفیت و جامعیت "</a:t>
            </a:r>
            <a:r>
              <a:rPr lang="fa-IR" sz="1800" dirty="0">
                <a:solidFill>
                  <a:srgbClr val="0070C0"/>
                </a:solidFill>
              </a:rPr>
              <a:t>اسناد</a:t>
            </a:r>
            <a:r>
              <a:rPr lang="fa-IR" sz="1800" dirty="0"/>
              <a:t>" معماری تدوین شده را کنترل می کنند بلکه "</a:t>
            </a:r>
            <a:r>
              <a:rPr lang="fa-IR" sz="1800" dirty="0">
                <a:solidFill>
                  <a:srgbClr val="0070C0"/>
                </a:solidFill>
              </a:rPr>
              <a:t>توانمندشدن سازمان</a:t>
            </a:r>
            <a:r>
              <a:rPr lang="fa-IR" sz="1800" dirty="0"/>
              <a:t>" دراثر انجام طرح(اثربخشی معماری) نیز مورد ارزیابی قرار می گیرد.</a:t>
            </a:r>
            <a:br>
              <a:rPr lang="fa-IR" sz="1800" dirty="0"/>
            </a:br>
            <a:endParaRPr lang="fa-IR" sz="1800" dirty="0" smtClean="0"/>
          </a:p>
          <a:p>
            <a:pPr>
              <a:buFont typeface="Wingdings" pitchFamily="2" charset="2"/>
              <a:buChar char="q"/>
            </a:pPr>
            <a:r>
              <a:rPr lang="fa-IR" sz="1800" dirty="0" smtClean="0"/>
              <a:t>سازمان </a:t>
            </a:r>
            <a:r>
              <a:rPr lang="fa-IR" sz="1800" dirty="0"/>
              <a:t>ها ابتدا در کارگاه مدیریتی معماری بصورت کامل با این شاخص ها وچگونگی رعایت آنها آشنا می شوند تا در زمان مراجعه به آزمایشگاه برای اخذ گواهی تاییدیه(انتهای فاز طراحی معماری) با اطمینان از رعایت الزامات آزمایشگاه در مراحل معماری، بدون مشکل موفق به کسب گواهینامه تاییدیه آزمایشگاه شوند</a:t>
            </a:r>
            <a:r>
              <a:rPr lang="fa-IR" sz="1800" dirty="0" smtClean="0"/>
              <a:t>.</a:t>
            </a:r>
          </a:p>
          <a:p>
            <a:pPr>
              <a:buFont typeface="Wingdings" pitchFamily="2" charset="2"/>
              <a:buChar char="q"/>
            </a:pPr>
            <a:endParaRPr lang="fa-IR" sz="1800" dirty="0" smtClean="0"/>
          </a:p>
          <a:p>
            <a:pPr>
              <a:buFont typeface="Wingdings" pitchFamily="2" charset="2"/>
              <a:buChar char="q"/>
            </a:pPr>
            <a:r>
              <a:rPr lang="fa-IR" sz="1800" dirty="0" smtClean="0"/>
              <a:t>نتیجه </a:t>
            </a:r>
            <a:r>
              <a:rPr lang="fa-IR" sz="1800" dirty="0"/>
              <a:t>فرایند ارزیابی آزمایشگاه، اولا اعلام امتیازات سازمان در هر شاخص و پارامتر جزئی است. در صورت کسب </a:t>
            </a:r>
            <a:r>
              <a:rPr lang="fa-IR" sz="1800" dirty="0" smtClean="0"/>
              <a:t>امتیاز </a:t>
            </a:r>
            <a:r>
              <a:rPr lang="fa-IR" sz="1800" dirty="0"/>
              <a:t>قبولی ارائه گواهینامه(تاییدیه طرح معماری) به سازمان صورت می پذیرد و گزارش آن برای وزارت ارتباطات(سازمان فناوری اطلاعات) ارسال می گردد. در صورت عدم کسب امتیاز لازم در برخی شاخص ها، اصلاحات و اقدامات جبرانی به سازمان اعلام می شود تا با اصلاح نواقص، سازمان موفق به کسب گواهینامه گردد.</a:t>
            </a:r>
            <a:br>
              <a:rPr lang="fa-IR" sz="1800" dirty="0"/>
            </a:br>
            <a:endParaRPr lang="fa-IR" sz="1800" dirty="0" smtClean="0"/>
          </a:p>
          <a:p>
            <a:pPr>
              <a:buFont typeface="Wingdings" pitchFamily="2" charset="2"/>
              <a:buChar char="q"/>
            </a:pPr>
            <a:r>
              <a:rPr lang="fa-IR" sz="1800" dirty="0" smtClean="0">
                <a:solidFill>
                  <a:srgbClr val="0070C0"/>
                </a:solidFill>
              </a:rPr>
              <a:t>دستاورد </a:t>
            </a:r>
            <a:r>
              <a:rPr lang="fa-IR" sz="1800" dirty="0">
                <a:solidFill>
                  <a:srgbClr val="0070C0"/>
                </a:solidFill>
              </a:rPr>
              <a:t>این گواهینامه برای سازمان اطمینان از موفقیت در تدوین طرح معماری به روش استاندارد است و نیز بصورت غیرمستقیم تایید کننده کار تیم معماری(مشاور بیرونی وتیم داخلی سازمان) است. مهم تر از همه پیش نیازی برای شروع مرحله پیاده سازی معماری(برنامه اجرایی معماری) محسوب می شود.</a:t>
            </a:r>
          </a:p>
        </p:txBody>
      </p:sp>
    </p:spTree>
    <p:extLst>
      <p:ext uri="{BB962C8B-B14F-4D97-AF65-F5344CB8AC3E}">
        <p14:creationId xmlns:p14="http://schemas.microsoft.com/office/powerpoint/2010/main" val="208924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شاخص های ارزیابی </a:t>
            </a:r>
            <a:r>
              <a:rPr lang="fa-IR" dirty="0" smtClean="0"/>
              <a:t>بلوغ </a:t>
            </a:r>
            <a:r>
              <a:rPr lang="fa-IR" dirty="0"/>
              <a:t>معماری </a:t>
            </a:r>
            <a:r>
              <a:rPr lang="fa-IR" dirty="0" smtClean="0"/>
              <a:t>سازمانی</a:t>
            </a:r>
            <a:endParaRPr lang="fa-IR" dirty="0"/>
          </a:p>
        </p:txBody>
      </p:sp>
      <p:pic>
        <p:nvPicPr>
          <p:cNvPr id="1026" name="Picture 2" descr="C:\Users\Amir\Desktop\Image\SOEAM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077" y="1268760"/>
            <a:ext cx="7605291" cy="5145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682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تشریح مفهوم شاخص ها</a:t>
            </a:r>
            <a:endParaRPr lang="en-US" dirty="0"/>
          </a:p>
        </p:txBody>
      </p:sp>
      <p:sp>
        <p:nvSpPr>
          <p:cNvPr id="3" name="Content Placeholder 2"/>
          <p:cNvSpPr>
            <a:spLocks noGrp="1"/>
          </p:cNvSpPr>
          <p:nvPr>
            <p:ph idx="1"/>
          </p:nvPr>
        </p:nvSpPr>
        <p:spPr/>
        <p:txBody>
          <a:bodyPr/>
          <a:lstStyle/>
          <a:p>
            <a:pPr marL="0" indent="0">
              <a:buNone/>
            </a:pPr>
            <a:r>
              <a:rPr lang="fa-IR" sz="1800" b="1" dirty="0" smtClean="0"/>
              <a:t>1.</a:t>
            </a:r>
            <a:r>
              <a:rPr lang="en-US" sz="1800" b="1" dirty="0" smtClean="0"/>
              <a:t>Planning </a:t>
            </a:r>
            <a:r>
              <a:rPr lang="en-US" sz="1800" b="1" dirty="0"/>
              <a:t>&amp; Preparation </a:t>
            </a:r>
            <a:r>
              <a:rPr lang="fa-IR" sz="1800" b="1" dirty="0" smtClean="0"/>
              <a:t>(آماده </a:t>
            </a:r>
            <a:r>
              <a:rPr lang="fa-IR" sz="1800" b="1" dirty="0"/>
              <a:t>سازی و برنامه ریزی)</a:t>
            </a:r>
            <a:r>
              <a:rPr lang="fa-IR" sz="1800" dirty="0"/>
              <a:t> : این شاخص، آماده سازی مناسب برای شروع طرح معماری شامل هدف گذاری برای معماری، تعیین محدوده و دامنه معماری، برنامه ریزی منابع مالی، تعریف و تصویب طرح معماری و تدوین شرح خدمات مناسب را ارزیابی می نماید.</a:t>
            </a:r>
            <a:br>
              <a:rPr lang="fa-IR" sz="1800" dirty="0"/>
            </a:br>
            <a:r>
              <a:rPr lang="fa-IR" sz="1800" dirty="0"/>
              <a:t/>
            </a:r>
            <a:br>
              <a:rPr lang="fa-IR" sz="1800" dirty="0"/>
            </a:br>
            <a:r>
              <a:rPr lang="fa-IR" sz="1800" b="1" dirty="0" smtClean="0"/>
              <a:t>2. </a:t>
            </a:r>
            <a:r>
              <a:rPr lang="en-US" sz="1800" b="1" dirty="0" smtClean="0"/>
              <a:t>Governance</a:t>
            </a:r>
            <a:r>
              <a:rPr lang="fa-IR" sz="1800" b="1" dirty="0" smtClean="0"/>
              <a:t> (راهبری</a:t>
            </a:r>
            <a:r>
              <a:rPr lang="fa-IR" sz="1800" b="1" dirty="0"/>
              <a:t>)</a:t>
            </a:r>
            <a:r>
              <a:rPr lang="fa-IR" sz="1800" dirty="0"/>
              <a:t> : این شاخص، راهبری موثر تیم معماری سازمان شامل نقش ها و مسئولیت های تعریف شده برای معماری در سازمان، فرایندهای معماری، تجهیز دانش و مهارت تیم معماری در سازمان و مکانیزمهای کنترلی و نظارتی سازمان را ارزیابی می کند.</a:t>
            </a:r>
            <a:br>
              <a:rPr lang="fa-IR" sz="1800" dirty="0"/>
            </a:br>
            <a:r>
              <a:rPr lang="fa-IR" sz="1800" dirty="0"/>
              <a:t/>
            </a:r>
            <a:br>
              <a:rPr lang="fa-IR" sz="1800" dirty="0"/>
            </a:br>
            <a:r>
              <a:rPr lang="fa-IR" sz="1800" b="1" dirty="0" smtClean="0"/>
              <a:t>3.  </a:t>
            </a:r>
            <a:r>
              <a:rPr lang="en-US" sz="1800" b="1" dirty="0" smtClean="0"/>
              <a:t>Framework </a:t>
            </a:r>
            <a:r>
              <a:rPr lang="en-US" sz="1800" b="1" dirty="0"/>
              <a:t>&amp; </a:t>
            </a:r>
            <a:r>
              <a:rPr lang="en-US" sz="1800" b="1" dirty="0" smtClean="0"/>
              <a:t>Methodology</a:t>
            </a:r>
            <a:r>
              <a:rPr lang="fa-IR" sz="1800" b="1" dirty="0" smtClean="0"/>
              <a:t> (چارچوب </a:t>
            </a:r>
            <a:r>
              <a:rPr lang="fa-IR" sz="1800" b="1" dirty="0"/>
              <a:t>و متدولوژی)</a:t>
            </a:r>
            <a:r>
              <a:rPr lang="fa-IR" sz="1800" dirty="0"/>
              <a:t>: این شاخص، انتخاب و بکارگیری مناسب چارچوب و متدولوژی معماری را مورد ارزیابی قرار می دهد. همچنین استفاده مناسب و موثر از مدل های مرجع، الگوها، قالب ها و پرسشنامه های استاندارد مورد نظر است.</a:t>
            </a:r>
            <a:br>
              <a:rPr lang="fa-IR" sz="1800" dirty="0"/>
            </a:br>
            <a:r>
              <a:rPr lang="fa-IR" sz="1800" dirty="0"/>
              <a:t/>
            </a:r>
            <a:br>
              <a:rPr lang="fa-IR" sz="1800" dirty="0"/>
            </a:br>
            <a:r>
              <a:rPr lang="fa-IR" sz="1800" b="1" dirty="0"/>
              <a:t>4. </a:t>
            </a:r>
            <a:r>
              <a:rPr lang="en-US" sz="1800" b="1" dirty="0"/>
              <a:t>Architecture </a:t>
            </a:r>
            <a:r>
              <a:rPr lang="en-US" sz="1800" b="1" dirty="0" smtClean="0"/>
              <a:t>Blueprint</a:t>
            </a:r>
            <a:r>
              <a:rPr lang="fa-IR" sz="1800" b="1" dirty="0" smtClean="0"/>
              <a:t> (اسناد </a:t>
            </a:r>
            <a:r>
              <a:rPr lang="fa-IR" sz="1800" b="1" dirty="0"/>
              <a:t>فنی معماری)</a:t>
            </a:r>
            <a:r>
              <a:rPr lang="fa-IR" sz="1800" dirty="0"/>
              <a:t>: این شاخص، جامعیت و هماهنگی اسناد و نمودارهای فنی مربوط به معماری را ارزیابی می کند. وضعیت موجود معماری سازمان، معماری مطلوب، الزامات و استاندارداهای معماری و یکپارچگی بین محصولات لایه های معماری در این بخش ارزیابی می شود.</a:t>
            </a:r>
            <a:br>
              <a:rPr lang="fa-IR" sz="1800" dirty="0"/>
            </a:br>
            <a:r>
              <a:rPr lang="fa-IR" sz="1800" dirty="0"/>
              <a:t/>
            </a:r>
            <a:br>
              <a:rPr lang="fa-IR" sz="1800" dirty="0"/>
            </a:br>
            <a:endParaRPr lang="en-US" sz="1800" dirty="0"/>
          </a:p>
        </p:txBody>
      </p:sp>
    </p:spTree>
    <p:extLst>
      <p:ext uri="{BB962C8B-B14F-4D97-AF65-F5344CB8AC3E}">
        <p14:creationId xmlns:p14="http://schemas.microsoft.com/office/powerpoint/2010/main" val="2874659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تشریح مفهوم شاخص </a:t>
            </a:r>
            <a:r>
              <a:rPr lang="fa-IR" dirty="0" smtClean="0"/>
              <a:t>ها - ادامه</a:t>
            </a:r>
            <a:endParaRPr lang="en-US" dirty="0"/>
          </a:p>
        </p:txBody>
      </p:sp>
      <p:sp>
        <p:nvSpPr>
          <p:cNvPr id="3" name="Content Placeholder 2"/>
          <p:cNvSpPr>
            <a:spLocks noGrp="1"/>
          </p:cNvSpPr>
          <p:nvPr>
            <p:ph idx="1"/>
          </p:nvPr>
        </p:nvSpPr>
        <p:spPr/>
        <p:txBody>
          <a:bodyPr/>
          <a:lstStyle/>
          <a:p>
            <a:pPr marL="0" indent="0">
              <a:buNone/>
            </a:pPr>
            <a:r>
              <a:rPr lang="fa-IR" sz="1800" b="1" dirty="0" smtClean="0"/>
              <a:t>5</a:t>
            </a:r>
            <a:r>
              <a:rPr lang="fa-IR" sz="1800" b="1" dirty="0"/>
              <a:t>. </a:t>
            </a:r>
            <a:r>
              <a:rPr lang="en-US" sz="1800" b="1" dirty="0"/>
              <a:t>Implementation </a:t>
            </a:r>
            <a:r>
              <a:rPr lang="en-US" sz="1800" b="1" dirty="0" smtClean="0"/>
              <a:t>Roadmap</a:t>
            </a:r>
            <a:r>
              <a:rPr lang="fa-IR" sz="1800" b="1" dirty="0" smtClean="0"/>
              <a:t> (نقشه </a:t>
            </a:r>
            <a:r>
              <a:rPr lang="fa-IR" sz="1800" b="1" dirty="0"/>
              <a:t>راه پیاده سازی)</a:t>
            </a:r>
            <a:r>
              <a:rPr lang="fa-IR" sz="1800" dirty="0"/>
              <a:t>: این شاخص که به نوعی مکمل شاخص قبل است، طرح مناسب و هماهنگ برای پیاده سازی اسناد معماری شامل تحلیل شکاف، برنامه اجرایی(طرح گذار)، نظام پیاده سازی و نگهداشت معماری را مورد ارزیابی قرار می دهد.</a:t>
            </a:r>
            <a:br>
              <a:rPr lang="fa-IR" sz="1800" dirty="0"/>
            </a:br>
            <a:r>
              <a:rPr lang="fa-IR" sz="1800" dirty="0"/>
              <a:t/>
            </a:r>
            <a:br>
              <a:rPr lang="fa-IR" sz="1800" dirty="0"/>
            </a:br>
            <a:r>
              <a:rPr lang="fa-IR" sz="1800" b="1" dirty="0"/>
              <a:t>6. </a:t>
            </a:r>
            <a:r>
              <a:rPr lang="en-US" sz="1800" b="1" dirty="0"/>
              <a:t>Alignment </a:t>
            </a:r>
            <a:r>
              <a:rPr lang="fa-IR" sz="1800" b="1" dirty="0" smtClean="0"/>
              <a:t>(همراستایی</a:t>
            </a:r>
            <a:r>
              <a:rPr lang="fa-IR" sz="1800" b="1" dirty="0"/>
              <a:t>)</a:t>
            </a:r>
            <a:r>
              <a:rPr lang="fa-IR" sz="1800" dirty="0"/>
              <a:t>: این شاخص، هماهنگی و همراستایی بین کسب و کار با فناوری اطلاعات را در اجرای طرح معماری و همچنین در اسناد تدوین شده ارزیابی می نماید. همچنین هماهنگی سازمانی در استفاده موثر از خروجی های معماری در سایر پروژه ها و طرح های سازمان و جلوگیری از دوباره کاری و اصراف منابع مورد نظر است.</a:t>
            </a:r>
            <a:br>
              <a:rPr lang="fa-IR" sz="1800" dirty="0"/>
            </a:br>
            <a:r>
              <a:rPr lang="fa-IR" sz="1800" dirty="0"/>
              <a:t/>
            </a:r>
            <a:br>
              <a:rPr lang="fa-IR" sz="1800" dirty="0"/>
            </a:br>
            <a:r>
              <a:rPr lang="fa-IR" sz="1800" b="1" dirty="0"/>
              <a:t>7. </a:t>
            </a:r>
            <a:r>
              <a:rPr lang="en-US" sz="1800" b="1" dirty="0"/>
              <a:t>Communication &amp; Training </a:t>
            </a:r>
            <a:r>
              <a:rPr lang="fa-IR" sz="1800" b="1" dirty="0" smtClean="0"/>
              <a:t>(ارتباطات </a:t>
            </a:r>
            <a:r>
              <a:rPr lang="fa-IR" sz="1800" b="1" dirty="0"/>
              <a:t>و آموزش)</a:t>
            </a:r>
            <a:r>
              <a:rPr lang="fa-IR" sz="1800" dirty="0"/>
              <a:t>: این شاخص، ارتباطات موثر تیم معماری با بخش های مختلف سازمان و آموزش و فرهنگ سازی معماری در سطوح مختلف سازمان را مورد ارزیابی قرار می دهد. بخشی از آموزش های مورد نظر در طی طرح معماری می بایست برگزار شده باشد و بخش دیگری برای مرحله پیاده سازی به درستی برنامه ریزی و پیش بینی شده باشد.</a:t>
            </a:r>
            <a:br>
              <a:rPr lang="fa-IR" sz="1800" dirty="0"/>
            </a:br>
            <a:r>
              <a:rPr lang="fa-IR" sz="1800" dirty="0"/>
              <a:t/>
            </a:r>
            <a:br>
              <a:rPr lang="fa-IR" sz="1800" dirty="0"/>
            </a:br>
            <a:r>
              <a:rPr lang="fa-IR" sz="1800" b="1" dirty="0"/>
              <a:t>8. </a:t>
            </a:r>
            <a:r>
              <a:rPr lang="en-US" sz="1800" b="1" dirty="0"/>
              <a:t>Involvement &amp; </a:t>
            </a:r>
            <a:r>
              <a:rPr lang="en-US" sz="1800" b="1" dirty="0" smtClean="0"/>
              <a:t>Support</a:t>
            </a:r>
            <a:r>
              <a:rPr lang="fa-IR" sz="1800" b="1" dirty="0" smtClean="0"/>
              <a:t> (همکاری </a:t>
            </a:r>
            <a:r>
              <a:rPr lang="fa-IR" sz="1800" b="1" dirty="0"/>
              <a:t>و حمایت)</a:t>
            </a:r>
            <a:r>
              <a:rPr lang="fa-IR" sz="1800" dirty="0"/>
              <a:t>: این شاخص، پشتیبانی و همکاری بخش های مختلف سازمان از طرح معماری و حمایت مدیران ارشد را متناسب با اهداف طرح معماری مورد ارزیابی قرار می دهد.</a:t>
            </a:r>
            <a:endParaRPr lang="en-US" sz="1800" dirty="0"/>
          </a:p>
        </p:txBody>
      </p:sp>
    </p:spTree>
    <p:extLst>
      <p:ext uri="{BB962C8B-B14F-4D97-AF65-F5344CB8AC3E}">
        <p14:creationId xmlns:p14="http://schemas.microsoft.com/office/powerpoint/2010/main" val="1047229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nvPr>
        </p:nvGraphicFramePr>
        <p:xfrm>
          <a:off x="2112742" y="1700808"/>
          <a:ext cx="6572296" cy="41434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ounded Rectangle 2"/>
          <p:cNvSpPr/>
          <p:nvPr/>
        </p:nvSpPr>
        <p:spPr>
          <a:xfrm>
            <a:off x="395821" y="4958598"/>
            <a:ext cx="8412480" cy="365760"/>
          </a:xfrm>
          <a:prstGeom prst="roundRect">
            <a:avLst/>
          </a:prstGeom>
          <a:solidFill>
            <a:schemeClr val="accent6">
              <a:lumMod val="60000"/>
              <a:lumOff val="40000"/>
              <a:alpha val="60000"/>
            </a:schemeClr>
          </a:solidFill>
          <a:ln w="190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fa-IR" dirty="0" smtClean="0"/>
              <a:t>مدل پیشنهادی:  8 شاخص و 5 سطح بلوغ </a:t>
            </a:r>
            <a:endParaRPr lang="en-US" dirty="0"/>
          </a:p>
        </p:txBody>
      </p:sp>
      <p:sp>
        <p:nvSpPr>
          <p:cNvPr id="7" name="Rounded Rectangle 6"/>
          <p:cNvSpPr/>
          <p:nvPr/>
        </p:nvSpPr>
        <p:spPr>
          <a:xfrm>
            <a:off x="383365" y="4267388"/>
            <a:ext cx="8412480" cy="365760"/>
          </a:xfrm>
          <a:prstGeom prst="roundRect">
            <a:avLst/>
          </a:prstGeom>
          <a:solidFill>
            <a:schemeClr val="accent6">
              <a:lumMod val="40000"/>
              <a:lumOff val="60000"/>
              <a:alpha val="60000"/>
            </a:schemeClr>
          </a:solidFill>
          <a:ln w="1905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383365" y="3028515"/>
            <a:ext cx="8412480" cy="365760"/>
          </a:xfrm>
          <a:prstGeom prst="roundRect">
            <a:avLst/>
          </a:prstGeom>
          <a:solidFill>
            <a:schemeClr val="tx2">
              <a:lumMod val="20000"/>
              <a:lumOff val="80000"/>
              <a:alpha val="60000"/>
            </a:schemeClr>
          </a:solidFill>
          <a:ln w="1905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383365" y="3662454"/>
            <a:ext cx="8412480" cy="365760"/>
          </a:xfrm>
          <a:prstGeom prst="roundRect">
            <a:avLst/>
          </a:prstGeom>
          <a:solidFill>
            <a:schemeClr val="accent6">
              <a:lumMod val="20000"/>
              <a:lumOff val="80000"/>
              <a:alpha val="60000"/>
            </a:schemeClr>
          </a:solidFill>
          <a:ln w="1905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383365" y="2409313"/>
            <a:ext cx="8412480" cy="365760"/>
          </a:xfrm>
          <a:prstGeom prst="roundRect">
            <a:avLst/>
          </a:prstGeom>
          <a:solidFill>
            <a:schemeClr val="tx2">
              <a:lumMod val="40000"/>
              <a:lumOff val="60000"/>
              <a:alpha val="60000"/>
            </a:schemeClr>
          </a:solidFill>
          <a:ln w="190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383365" y="1804379"/>
            <a:ext cx="8412480" cy="365760"/>
          </a:xfrm>
          <a:prstGeom prst="roundRect">
            <a:avLst/>
          </a:prstGeom>
          <a:solidFill>
            <a:schemeClr val="tx2">
              <a:lumMod val="60000"/>
              <a:lumOff val="40000"/>
              <a:alpha val="60000"/>
            </a:schemeClr>
          </a:solidFill>
          <a:ln w="190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98416" y="1700808"/>
            <a:ext cx="1897320" cy="3647152"/>
          </a:xfrm>
          <a:prstGeom prst="rect">
            <a:avLst/>
          </a:prstGeom>
          <a:noFill/>
        </p:spPr>
        <p:txBody>
          <a:bodyPr wrap="square" rtlCol="0">
            <a:spAutoFit/>
          </a:bodyPr>
          <a:lstStyle/>
          <a:p>
            <a:pPr algn="ctr">
              <a:lnSpc>
                <a:spcPct val="150000"/>
              </a:lnSpc>
            </a:pPr>
            <a:r>
              <a:rPr lang="fa-IR" sz="1400" b="1" dirty="0" smtClean="0">
                <a:solidFill>
                  <a:schemeClr val="tx2">
                    <a:lumMod val="75000"/>
                  </a:schemeClr>
                </a:solidFill>
                <a:effectLst>
                  <a:outerShdw blurRad="38100" dist="38100" dir="2700000" algn="tl">
                    <a:srgbClr val="000000">
                      <a:alpha val="43137"/>
                    </a:srgbClr>
                  </a:outerShdw>
                </a:effectLst>
                <a:cs typeface="B Mitra" panose="00000400000000000000" pitchFamily="2" charset="-78"/>
              </a:rPr>
              <a:t>سطح 5: بهینه شده</a:t>
            </a:r>
            <a:endParaRPr lang="en-US" sz="1400" b="1" dirty="0" smtClean="0">
              <a:solidFill>
                <a:schemeClr val="tx2">
                  <a:lumMod val="75000"/>
                </a:schemeClr>
              </a:solidFill>
              <a:effectLst>
                <a:outerShdw blurRad="38100" dist="38100" dir="2700000" algn="tl">
                  <a:srgbClr val="000000">
                    <a:alpha val="43137"/>
                  </a:srgbClr>
                </a:outerShdw>
              </a:effectLst>
              <a:cs typeface="B Mitra" panose="00000400000000000000" pitchFamily="2" charset="-78"/>
            </a:endParaRPr>
          </a:p>
          <a:p>
            <a:pPr lvl="0" algn="ctr">
              <a:lnSpc>
                <a:spcPct val="150000"/>
              </a:lnSpc>
            </a:pPr>
            <a:endParaRPr lang="fa-IR" sz="1400" b="1" dirty="0" smtClean="0">
              <a:solidFill>
                <a:srgbClr val="AD403D"/>
              </a:solidFill>
              <a:effectLst>
                <a:outerShdw blurRad="38100" dist="38100" dir="2700000" algn="tl">
                  <a:srgbClr val="000000">
                    <a:alpha val="43137"/>
                  </a:srgbClr>
                </a:outerShdw>
              </a:effectLst>
              <a:cs typeface="B Mitra" panose="00000400000000000000" pitchFamily="2" charset="-78"/>
            </a:endParaRPr>
          </a:p>
          <a:p>
            <a:pPr algn="ctr">
              <a:lnSpc>
                <a:spcPct val="150000"/>
              </a:lnSpc>
            </a:pPr>
            <a:r>
              <a:rPr lang="fa-IR" sz="1400" b="1" dirty="0" smtClean="0">
                <a:solidFill>
                  <a:schemeClr val="accent1"/>
                </a:solidFill>
                <a:effectLst>
                  <a:outerShdw blurRad="38100" dist="38100" dir="2700000" algn="tl">
                    <a:srgbClr val="000000">
                      <a:alpha val="43137"/>
                    </a:srgbClr>
                  </a:outerShdw>
                </a:effectLst>
                <a:cs typeface="B Mitra" panose="00000400000000000000" pitchFamily="2" charset="-78"/>
              </a:rPr>
              <a:t>سطح 4: مدیریت شده</a:t>
            </a:r>
          </a:p>
          <a:p>
            <a:pPr algn="ctr">
              <a:lnSpc>
                <a:spcPct val="150000"/>
              </a:lnSpc>
            </a:pPr>
            <a:endParaRPr lang="fa-IR" sz="1400" b="1" dirty="0" smtClean="0">
              <a:solidFill>
                <a:srgbClr val="AD403D"/>
              </a:solidFill>
              <a:effectLst>
                <a:outerShdw blurRad="38100" dist="38100" dir="2700000" algn="tl">
                  <a:srgbClr val="000000">
                    <a:alpha val="43137"/>
                  </a:srgbClr>
                </a:outerShdw>
              </a:effectLst>
              <a:cs typeface="B Mitra" panose="00000400000000000000" pitchFamily="2" charset="-78"/>
            </a:endParaRPr>
          </a:p>
          <a:p>
            <a:pPr algn="ctr">
              <a:lnSpc>
                <a:spcPct val="150000"/>
              </a:lnSpc>
            </a:pPr>
            <a:r>
              <a:rPr lang="fa-IR" sz="1400" b="1" dirty="0" smtClean="0">
                <a:solidFill>
                  <a:schemeClr val="tx2">
                    <a:lumMod val="60000"/>
                    <a:lumOff val="40000"/>
                  </a:schemeClr>
                </a:solidFill>
                <a:effectLst>
                  <a:outerShdw blurRad="38100" dist="38100" dir="2700000" algn="tl">
                    <a:srgbClr val="000000">
                      <a:alpha val="43137"/>
                    </a:srgbClr>
                  </a:outerShdw>
                </a:effectLst>
                <a:cs typeface="B Mitra" panose="00000400000000000000" pitchFamily="2" charset="-78"/>
              </a:rPr>
              <a:t>سطح 3: ایجاد شده</a:t>
            </a:r>
          </a:p>
          <a:p>
            <a:pPr algn="ctr">
              <a:lnSpc>
                <a:spcPct val="150000"/>
              </a:lnSpc>
            </a:pPr>
            <a:endParaRPr lang="fa-IR" sz="1400" b="1" dirty="0" smtClean="0">
              <a:solidFill>
                <a:srgbClr val="AD403D"/>
              </a:solidFill>
              <a:effectLst>
                <a:outerShdw blurRad="38100" dist="38100" dir="2700000" algn="tl">
                  <a:srgbClr val="000000">
                    <a:alpha val="43137"/>
                  </a:srgbClr>
                </a:outerShdw>
              </a:effectLst>
              <a:cs typeface="B Mitra" panose="00000400000000000000" pitchFamily="2" charset="-78"/>
            </a:endParaRPr>
          </a:p>
          <a:p>
            <a:pPr algn="ctr">
              <a:lnSpc>
                <a:spcPct val="150000"/>
              </a:lnSpc>
            </a:pPr>
            <a:r>
              <a:rPr lang="fa-IR" sz="1400" b="1" dirty="0" smtClean="0">
                <a:solidFill>
                  <a:schemeClr val="accent6"/>
                </a:solidFill>
                <a:effectLst>
                  <a:outerShdw blurRad="38100" dist="38100" dir="2700000" algn="tl">
                    <a:srgbClr val="000000">
                      <a:alpha val="43137"/>
                    </a:srgbClr>
                  </a:outerShdw>
                </a:effectLst>
                <a:cs typeface="B Mitra" panose="00000400000000000000" pitchFamily="2" charset="-78"/>
              </a:rPr>
              <a:t>سطح 2: </a:t>
            </a:r>
            <a:r>
              <a:rPr lang="fa-IR" sz="1400" b="1" dirty="0">
                <a:solidFill>
                  <a:schemeClr val="accent6"/>
                </a:solidFill>
                <a:effectLst>
                  <a:outerShdw blurRad="38100" dist="38100" dir="2700000" algn="tl">
                    <a:srgbClr val="000000">
                      <a:alpha val="43137"/>
                    </a:srgbClr>
                  </a:outerShdw>
                </a:effectLst>
                <a:cs typeface="B Mitra" panose="00000400000000000000" pitchFamily="2" charset="-78"/>
              </a:rPr>
              <a:t>دردست </a:t>
            </a:r>
            <a:r>
              <a:rPr lang="fa-IR" sz="1400" b="1" dirty="0" smtClean="0">
                <a:solidFill>
                  <a:schemeClr val="accent6"/>
                </a:solidFill>
                <a:effectLst>
                  <a:outerShdw blurRad="38100" dist="38100" dir="2700000" algn="tl">
                    <a:srgbClr val="000000">
                      <a:alpha val="43137"/>
                    </a:srgbClr>
                  </a:outerShdw>
                </a:effectLst>
                <a:cs typeface="B Mitra" panose="00000400000000000000" pitchFamily="2" charset="-78"/>
              </a:rPr>
              <a:t>راه‌اندازی</a:t>
            </a:r>
          </a:p>
          <a:p>
            <a:pPr algn="ctr">
              <a:lnSpc>
                <a:spcPct val="150000"/>
              </a:lnSpc>
            </a:pPr>
            <a:endParaRPr lang="fa-IR" sz="1400" b="1" dirty="0" smtClean="0">
              <a:solidFill>
                <a:srgbClr val="AD403D"/>
              </a:solidFill>
              <a:effectLst>
                <a:outerShdw blurRad="38100" dist="38100" dir="2700000" algn="tl">
                  <a:srgbClr val="000000">
                    <a:alpha val="43137"/>
                  </a:srgbClr>
                </a:outerShdw>
              </a:effectLst>
              <a:cs typeface="B Mitra" panose="00000400000000000000" pitchFamily="2" charset="-78"/>
            </a:endParaRPr>
          </a:p>
          <a:p>
            <a:pPr lvl="0" algn="ctr">
              <a:lnSpc>
                <a:spcPct val="150000"/>
              </a:lnSpc>
            </a:pPr>
            <a:r>
              <a:rPr lang="fa-IR" sz="1400" b="1" dirty="0" smtClean="0">
                <a:solidFill>
                  <a:schemeClr val="accent6">
                    <a:lumMod val="75000"/>
                  </a:schemeClr>
                </a:solidFill>
                <a:effectLst>
                  <a:outerShdw blurRad="38100" dist="38100" dir="2700000" algn="tl">
                    <a:srgbClr val="000000">
                      <a:alpha val="43137"/>
                    </a:srgbClr>
                  </a:outerShdw>
                </a:effectLst>
                <a:cs typeface="B Mitra" panose="00000400000000000000" pitchFamily="2" charset="-78"/>
              </a:rPr>
              <a:t>س</a:t>
            </a:r>
            <a:r>
              <a:rPr lang="fa-IR" sz="1400" b="1" dirty="0">
                <a:solidFill>
                  <a:schemeClr val="accent6">
                    <a:lumMod val="75000"/>
                  </a:schemeClr>
                </a:solidFill>
                <a:effectLst>
                  <a:outerShdw blurRad="38100" dist="38100" dir="2700000" algn="tl">
                    <a:srgbClr val="000000">
                      <a:alpha val="43137"/>
                    </a:srgbClr>
                  </a:outerShdw>
                </a:effectLst>
                <a:cs typeface="B Mitra" panose="00000400000000000000" pitchFamily="2" charset="-78"/>
              </a:rPr>
              <a:t>طح 1: </a:t>
            </a:r>
            <a:r>
              <a:rPr lang="fa-IR" sz="1400" b="1" dirty="0" smtClean="0">
                <a:solidFill>
                  <a:schemeClr val="accent6">
                    <a:lumMod val="75000"/>
                  </a:schemeClr>
                </a:solidFill>
                <a:effectLst>
                  <a:outerShdw blurRad="38100" dist="38100" dir="2700000" algn="tl">
                    <a:srgbClr val="000000">
                      <a:alpha val="43137"/>
                    </a:srgbClr>
                  </a:outerShdw>
                </a:effectLst>
                <a:cs typeface="B Mitra" panose="00000400000000000000" pitchFamily="2" charset="-78"/>
              </a:rPr>
              <a:t>آماده‌ شده</a:t>
            </a:r>
          </a:p>
          <a:p>
            <a:pPr lvl="0" algn="ctr">
              <a:lnSpc>
                <a:spcPct val="150000"/>
              </a:lnSpc>
            </a:pPr>
            <a:endParaRPr lang="fa-IR" sz="1400" b="1" dirty="0">
              <a:solidFill>
                <a:srgbClr val="AD403D"/>
              </a:solidFill>
              <a:effectLst>
                <a:outerShdw blurRad="38100" dist="38100" dir="2700000" algn="tl">
                  <a:srgbClr val="000000">
                    <a:alpha val="43137"/>
                  </a:srgbClr>
                </a:outerShdw>
              </a:effectLst>
              <a:cs typeface="B Mitra" panose="00000400000000000000" pitchFamily="2" charset="-78"/>
            </a:endParaRPr>
          </a:p>
          <a:p>
            <a:pPr lvl="0" algn="ctr">
              <a:lnSpc>
                <a:spcPct val="150000"/>
              </a:lnSpc>
            </a:pPr>
            <a:r>
              <a:rPr lang="fa-IR" sz="1400" b="1" dirty="0" smtClean="0">
                <a:solidFill>
                  <a:schemeClr val="accent6">
                    <a:lumMod val="50000"/>
                  </a:schemeClr>
                </a:solidFill>
                <a:effectLst>
                  <a:outerShdw blurRad="38100" dist="38100" dir="2700000" algn="tl">
                    <a:srgbClr val="000000">
                      <a:alpha val="43137"/>
                    </a:srgbClr>
                  </a:outerShdw>
                </a:effectLst>
                <a:cs typeface="B Mitra" panose="00000400000000000000" pitchFamily="2" charset="-78"/>
              </a:rPr>
              <a:t>سطح 0 : عدم وجود</a:t>
            </a:r>
            <a:endParaRPr lang="en-US" sz="1400" b="1" dirty="0">
              <a:solidFill>
                <a:schemeClr val="accent6">
                  <a:lumMod val="50000"/>
                </a:schemeClr>
              </a:solidFill>
              <a:effectLst>
                <a:outerShdw blurRad="38100" dist="38100" dir="2700000" algn="tl">
                  <a:srgbClr val="000000">
                    <a:alpha val="43137"/>
                  </a:srgbClr>
                </a:outerShdw>
              </a:effectLst>
              <a:cs typeface="B Mitra" panose="00000400000000000000" pitchFamily="2" charset="-78"/>
            </a:endParaRPr>
          </a:p>
        </p:txBody>
      </p:sp>
    </p:spTree>
    <p:extLst>
      <p:ext uri="{BB962C8B-B14F-4D97-AF65-F5344CB8AC3E}">
        <p14:creationId xmlns:p14="http://schemas.microsoft.com/office/powerpoint/2010/main" val="2070651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ppt_x</p:attrName>
                                        </p:attrNameLst>
                                      </p:cBhvr>
                                      <p:tavLst>
                                        <p:tav tm="0">
                                          <p:val>
                                            <p:strVal val="#ppt_x-.2"/>
                                          </p:val>
                                        </p:tav>
                                        <p:tav tm="100000">
                                          <p:val>
                                            <p:strVal val="#ppt_x"/>
                                          </p:val>
                                        </p:tav>
                                      </p:tavLst>
                                    </p:anim>
                                    <p:anim calcmode="lin" valueType="num">
                                      <p:cBhvr>
                                        <p:cTn id="14"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1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084168" y="1412848"/>
            <a:ext cx="2664296" cy="648000"/>
          </a:xfrm>
          <a:prstGeom prst="roundRect">
            <a:avLst/>
          </a:prstGeom>
        </p:spPr>
        <p:style>
          <a:lnRef idx="3">
            <a:schemeClr val="lt1"/>
          </a:lnRef>
          <a:fillRef idx="1">
            <a:schemeClr val="accent5"/>
          </a:fillRef>
          <a:effectRef idx="1">
            <a:schemeClr val="accent5"/>
          </a:effectRef>
          <a:fontRef idx="minor">
            <a:schemeClr val="lt1"/>
          </a:fontRef>
        </p:style>
        <p:txBody>
          <a:bodyPr lIns="36000" tIns="36000" rIns="36000" bIns="36000" rtlCol="1" anchor="ctr"/>
          <a:lstStyle/>
          <a:p>
            <a:pPr lvl="0" algn="ctr"/>
            <a:r>
              <a:rPr lang="en-US" sz="1600" b="1" dirty="0">
                <a:cs typeface="B Zar" pitchFamily="2" charset="-78"/>
              </a:rPr>
              <a:t>Planning &amp; Preparation</a:t>
            </a:r>
            <a:r>
              <a:rPr lang="fa-IR" sz="1600" b="1" dirty="0">
                <a:cs typeface="B Zar" pitchFamily="2" charset="-78"/>
              </a:rPr>
              <a:t>        </a:t>
            </a:r>
            <a:r>
              <a:rPr lang="fa-IR" sz="1600" b="1" dirty="0" smtClean="0">
                <a:cs typeface="B Zar" pitchFamily="2" charset="-78"/>
              </a:rPr>
              <a:t>(</a:t>
            </a:r>
            <a:r>
              <a:rPr lang="fa-IR" sz="1600" b="1" dirty="0">
                <a:cs typeface="B Zar" pitchFamily="2" charset="-78"/>
              </a:rPr>
              <a:t>آماده سازی و برنامه ریزی)</a:t>
            </a:r>
          </a:p>
        </p:txBody>
      </p:sp>
      <p:sp>
        <p:nvSpPr>
          <p:cNvPr id="15" name="Rounded Rectangular Callout 14"/>
          <p:cNvSpPr/>
          <p:nvPr/>
        </p:nvSpPr>
        <p:spPr>
          <a:xfrm>
            <a:off x="683568" y="1344268"/>
            <a:ext cx="5256584" cy="2372764"/>
          </a:xfrm>
          <a:prstGeom prst="wedgeRoundRectCallout">
            <a:avLst>
              <a:gd name="adj1" fmla="val 52282"/>
              <a:gd name="adj2" fmla="val -31335"/>
              <a:gd name="adj3" fmla="val 16667"/>
            </a:avLst>
          </a:prstGeom>
        </p:spPr>
        <p:style>
          <a:lnRef idx="2">
            <a:schemeClr val="accent5"/>
          </a:lnRef>
          <a:fillRef idx="1">
            <a:schemeClr val="lt1"/>
          </a:fillRef>
          <a:effectRef idx="0">
            <a:schemeClr val="accent5"/>
          </a:effectRef>
          <a:fontRef idx="minor">
            <a:schemeClr val="dk1"/>
          </a:fontRef>
        </p:style>
        <p:txBody>
          <a:bodyPr lIns="36000" tIns="36000" rIns="36000" bIns="36000" rtlCol="1" anchor="t"/>
          <a:lstStyle/>
          <a:p>
            <a:pPr marL="285750" indent="-285750">
              <a:buFont typeface="Wingdings" pitchFamily="2" charset="2"/>
              <a:buChar char="ü"/>
            </a:pPr>
            <a:r>
              <a:rPr lang="fa-IR" sz="1600" dirty="0" smtClean="0">
                <a:cs typeface="B Mitra" pitchFamily="2" charset="-78"/>
              </a:rPr>
              <a:t>تعیین چشم </a:t>
            </a:r>
            <a:r>
              <a:rPr lang="fa-IR" sz="1600" dirty="0">
                <a:cs typeface="B Mitra" pitchFamily="2" charset="-78"/>
              </a:rPr>
              <a:t>انداز و اهداف طرح معماری</a:t>
            </a:r>
          </a:p>
          <a:p>
            <a:pPr marL="285750" lvl="2" indent="-285750">
              <a:buFont typeface="Wingdings" pitchFamily="2" charset="2"/>
              <a:buChar char="ü"/>
            </a:pPr>
            <a:r>
              <a:rPr lang="fa-IR" sz="1600" dirty="0" smtClean="0">
                <a:cs typeface="B Mitra" pitchFamily="2" charset="-78"/>
              </a:rPr>
              <a:t>تعیین محدوده </a:t>
            </a:r>
            <a:r>
              <a:rPr lang="fa-IR" sz="1600" dirty="0">
                <a:cs typeface="B Mitra" pitchFamily="2" charset="-78"/>
              </a:rPr>
              <a:t>فنی-سازمانی طرح معماری</a:t>
            </a:r>
            <a:endParaRPr lang="en-US" sz="1600" dirty="0">
              <a:cs typeface="B Mitra" pitchFamily="2" charset="-78"/>
            </a:endParaRPr>
          </a:p>
          <a:p>
            <a:pPr marL="285750" indent="-285750">
              <a:buFont typeface="Wingdings" pitchFamily="2" charset="2"/>
              <a:buChar char="ü"/>
            </a:pPr>
            <a:r>
              <a:rPr lang="fa-IR" sz="1600" dirty="0" smtClean="0">
                <a:cs typeface="B Mitra" pitchFamily="2" charset="-78"/>
              </a:rPr>
              <a:t>تعیین نیازمندی‌ها</a:t>
            </a:r>
            <a:r>
              <a:rPr lang="fa-IR" sz="1600" dirty="0">
                <a:cs typeface="B Mitra" pitchFamily="2" charset="-78"/>
              </a:rPr>
              <a:t>، الزامات و </a:t>
            </a:r>
            <a:r>
              <a:rPr lang="fa-IR" sz="1600" dirty="0" smtClean="0">
                <a:cs typeface="B Mitra" pitchFamily="2" charset="-78"/>
              </a:rPr>
              <a:t>اولویت </a:t>
            </a:r>
            <a:r>
              <a:rPr lang="fa-IR" sz="1600" dirty="0">
                <a:cs typeface="B Mitra" pitchFamily="2" charset="-78"/>
              </a:rPr>
              <a:t>های طرح معماری</a:t>
            </a:r>
          </a:p>
          <a:p>
            <a:pPr marL="285750" indent="-285750">
              <a:buFont typeface="Wingdings" pitchFamily="2" charset="2"/>
              <a:buChar char="ü"/>
            </a:pPr>
            <a:r>
              <a:rPr lang="fa-IR" sz="1600" dirty="0" smtClean="0">
                <a:cs typeface="B Mitra" pitchFamily="2" charset="-78"/>
              </a:rPr>
              <a:t>تعریف شرح خدمات </a:t>
            </a:r>
            <a:r>
              <a:rPr lang="fa-IR" sz="1600" dirty="0">
                <a:cs typeface="B Mitra" pitchFamily="2" charset="-78"/>
              </a:rPr>
              <a:t>و خروجی های فازهای </a:t>
            </a:r>
            <a:r>
              <a:rPr lang="fa-IR" sz="1600" dirty="0" smtClean="0">
                <a:cs typeface="B Mitra" pitchFamily="2" charset="-78"/>
              </a:rPr>
              <a:t>پروژه</a:t>
            </a:r>
          </a:p>
          <a:p>
            <a:pPr marL="285750" indent="-285750">
              <a:buFont typeface="Wingdings" pitchFamily="2" charset="2"/>
              <a:buChar char="ü"/>
            </a:pPr>
            <a:r>
              <a:rPr lang="fa-IR" sz="1600" dirty="0">
                <a:cs typeface="B Mitra" pitchFamily="2" charset="-78"/>
              </a:rPr>
              <a:t>تهیه سند درخواست برای پیشنهاد(</a:t>
            </a:r>
            <a:r>
              <a:rPr lang="en-US" sz="1400" dirty="0">
                <a:cs typeface="B Mitra" pitchFamily="2" charset="-78"/>
              </a:rPr>
              <a:t>RFP</a:t>
            </a:r>
            <a:r>
              <a:rPr lang="fa-IR" sz="1600" dirty="0">
                <a:cs typeface="B Mitra" pitchFamily="2" charset="-78"/>
              </a:rPr>
              <a:t>)</a:t>
            </a:r>
          </a:p>
          <a:p>
            <a:pPr marL="285750" indent="-285750">
              <a:buFont typeface="Wingdings" pitchFamily="2" charset="2"/>
              <a:buChar char="ü"/>
            </a:pPr>
            <a:r>
              <a:rPr lang="fa-IR" sz="1600" dirty="0" smtClean="0">
                <a:cs typeface="B Mitra" pitchFamily="2" charset="-78"/>
              </a:rPr>
              <a:t>برنامه </a:t>
            </a:r>
            <a:r>
              <a:rPr lang="fa-IR" sz="1600" dirty="0">
                <a:cs typeface="B Mitra" pitchFamily="2" charset="-78"/>
              </a:rPr>
              <a:t>ریزی و </a:t>
            </a:r>
            <a:r>
              <a:rPr lang="fa-IR" sz="1600" dirty="0" smtClean="0">
                <a:cs typeface="B Mitra" pitchFamily="2" charset="-78"/>
              </a:rPr>
              <a:t>برآورد </a:t>
            </a:r>
            <a:r>
              <a:rPr lang="fa-IR" sz="1600" dirty="0">
                <a:cs typeface="B Mitra" pitchFamily="2" charset="-78"/>
              </a:rPr>
              <a:t>هزینه های تدوین و پیاده سازی طرح معماری و پیش بینی مکانیزم تامین اعتبار</a:t>
            </a:r>
          </a:p>
          <a:p>
            <a:pPr marL="285750" indent="-285750">
              <a:buFont typeface="Wingdings" pitchFamily="2" charset="2"/>
              <a:buChar char="ü"/>
            </a:pPr>
            <a:r>
              <a:rPr lang="fa-IR" sz="1600" dirty="0">
                <a:cs typeface="B Mitra" pitchFamily="2" charset="-78"/>
              </a:rPr>
              <a:t>شناسایی ریسک های مهم در طرح معماری و پیش بینی اقدمات لازم</a:t>
            </a:r>
          </a:p>
          <a:p>
            <a:pPr marL="285750" indent="-285750">
              <a:buFont typeface="Wingdings" pitchFamily="2" charset="2"/>
              <a:buChar char="ü"/>
            </a:pPr>
            <a:r>
              <a:rPr lang="fa-IR" sz="1600" dirty="0">
                <a:cs typeface="B Mitra" pitchFamily="2" charset="-78"/>
              </a:rPr>
              <a:t>تصویب رسمی طرح </a:t>
            </a:r>
            <a:r>
              <a:rPr lang="fa-IR" sz="1600" dirty="0" smtClean="0">
                <a:cs typeface="B Mitra" pitchFamily="2" charset="-78"/>
              </a:rPr>
              <a:t>معماری</a:t>
            </a:r>
            <a:endParaRPr lang="fa-IR" sz="1600" dirty="0">
              <a:cs typeface="B Mitra" pitchFamily="2" charset="-78"/>
            </a:endParaRPr>
          </a:p>
        </p:txBody>
      </p:sp>
      <p:sp>
        <p:nvSpPr>
          <p:cNvPr id="5" name="Title 1"/>
          <p:cNvSpPr>
            <a:spLocks noGrp="1"/>
          </p:cNvSpPr>
          <p:nvPr>
            <p:ph type="title"/>
          </p:nvPr>
        </p:nvSpPr>
        <p:spPr>
          <a:xfrm>
            <a:off x="428596" y="0"/>
            <a:ext cx="8229600" cy="781032"/>
          </a:xfrm>
        </p:spPr>
        <p:txBody>
          <a:bodyPr/>
          <a:lstStyle/>
          <a:p>
            <a:r>
              <a:rPr lang="fa-IR" dirty="0" smtClean="0"/>
              <a:t>جزئیات شاخص های ارزیابی </a:t>
            </a:r>
            <a:endParaRPr lang="fa-IR" dirty="0"/>
          </a:p>
        </p:txBody>
      </p:sp>
    </p:spTree>
    <p:extLst>
      <p:ext uri="{BB962C8B-B14F-4D97-AF65-F5344CB8AC3E}">
        <p14:creationId xmlns:p14="http://schemas.microsoft.com/office/powerpoint/2010/main" val="1582634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084168" y="1412848"/>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Planning &amp; Preparation</a:t>
            </a:r>
            <a:r>
              <a:rPr lang="fa-IR" sz="1600" b="1" dirty="0">
                <a:solidFill>
                  <a:schemeClr val="tx1">
                    <a:lumMod val="75000"/>
                    <a:lumOff val="25000"/>
                  </a:schemeClr>
                </a:solidFill>
                <a:cs typeface="B Zar" pitchFamily="2" charset="-78"/>
              </a:rPr>
              <a:t>        </a:t>
            </a:r>
            <a:r>
              <a:rPr lang="fa-IR" sz="1600" b="1" dirty="0" smtClean="0">
                <a:solidFill>
                  <a:schemeClr val="tx1">
                    <a:lumMod val="75000"/>
                    <a:lumOff val="25000"/>
                  </a:schemeClr>
                </a:solidFill>
                <a:cs typeface="B Zar" pitchFamily="2" charset="-78"/>
              </a:rPr>
              <a:t>(</a:t>
            </a:r>
            <a:r>
              <a:rPr lang="fa-IR" sz="1600" b="1" dirty="0">
                <a:solidFill>
                  <a:schemeClr val="tx1">
                    <a:lumMod val="75000"/>
                    <a:lumOff val="25000"/>
                  </a:schemeClr>
                </a:solidFill>
                <a:cs typeface="B Zar" pitchFamily="2" charset="-78"/>
              </a:rPr>
              <a:t>آماده سازی و برنامه ریزی)</a:t>
            </a:r>
          </a:p>
        </p:txBody>
      </p:sp>
      <p:sp>
        <p:nvSpPr>
          <p:cNvPr id="5" name="Rounded Rectangle 4"/>
          <p:cNvSpPr/>
          <p:nvPr/>
        </p:nvSpPr>
        <p:spPr>
          <a:xfrm>
            <a:off x="6084168" y="2060920"/>
            <a:ext cx="2664296" cy="648000"/>
          </a:xfrm>
          <a:prstGeom prst="roundRect">
            <a:avLst/>
          </a:prstGeom>
        </p:spPr>
        <p:style>
          <a:lnRef idx="3">
            <a:schemeClr val="lt1"/>
          </a:lnRef>
          <a:fillRef idx="1">
            <a:schemeClr val="accent5"/>
          </a:fillRef>
          <a:effectRef idx="1">
            <a:schemeClr val="accent5"/>
          </a:effectRef>
          <a:fontRef idx="minor">
            <a:schemeClr val="lt1"/>
          </a:fontRef>
        </p:style>
        <p:txBody>
          <a:bodyPr lIns="36000" tIns="36000" rIns="36000" bIns="36000" rtlCol="1" anchor="ctr"/>
          <a:lstStyle/>
          <a:p>
            <a:pPr lvl="0" algn="ctr"/>
            <a:r>
              <a:rPr lang="en-US" sz="1600" b="1" dirty="0">
                <a:cs typeface="B Zar" pitchFamily="2" charset="-78"/>
              </a:rPr>
              <a:t>Governance</a:t>
            </a:r>
            <a:r>
              <a:rPr lang="fa-IR" sz="1600" b="1" dirty="0">
                <a:cs typeface="B Zar" pitchFamily="2" charset="-78"/>
              </a:rPr>
              <a:t>                         (راهبری)</a:t>
            </a:r>
            <a:endParaRPr lang="en-US" sz="1600" b="1" dirty="0">
              <a:cs typeface="B Zar" pitchFamily="2" charset="-78"/>
            </a:endParaRPr>
          </a:p>
        </p:txBody>
      </p:sp>
      <p:sp>
        <p:nvSpPr>
          <p:cNvPr id="15" name="Rounded Rectangular Callout 14"/>
          <p:cNvSpPr/>
          <p:nvPr/>
        </p:nvSpPr>
        <p:spPr>
          <a:xfrm>
            <a:off x="683568" y="1844824"/>
            <a:ext cx="5256584" cy="2300756"/>
          </a:xfrm>
          <a:prstGeom prst="wedgeRoundRectCallout">
            <a:avLst>
              <a:gd name="adj1" fmla="val 52282"/>
              <a:gd name="adj2" fmla="val -31335"/>
              <a:gd name="adj3" fmla="val 16667"/>
            </a:avLst>
          </a:prstGeom>
        </p:spPr>
        <p:style>
          <a:lnRef idx="2">
            <a:schemeClr val="accent5"/>
          </a:lnRef>
          <a:fillRef idx="1">
            <a:schemeClr val="lt1"/>
          </a:fillRef>
          <a:effectRef idx="0">
            <a:schemeClr val="accent5"/>
          </a:effectRef>
          <a:fontRef idx="minor">
            <a:schemeClr val="dk1"/>
          </a:fontRef>
        </p:style>
        <p:txBody>
          <a:bodyPr lIns="36000" tIns="36000" rIns="36000" bIns="36000" rtlCol="1" anchor="t"/>
          <a:lstStyle/>
          <a:p>
            <a:pPr marL="285750" indent="-285750">
              <a:buFont typeface="Wingdings" pitchFamily="2" charset="2"/>
              <a:buChar char="ü"/>
            </a:pPr>
            <a:r>
              <a:rPr lang="fa-IR" sz="1600" dirty="0">
                <a:cs typeface="B Mitra" pitchFamily="2" charset="-78"/>
              </a:rPr>
              <a:t>تشکیل کمیته راهبری معماری در سازمان</a:t>
            </a:r>
          </a:p>
          <a:p>
            <a:pPr marL="285750" indent="-285750">
              <a:buFont typeface="Wingdings" pitchFamily="2" charset="2"/>
              <a:buChar char="ü"/>
            </a:pPr>
            <a:r>
              <a:rPr lang="fa-IR" sz="1600" dirty="0">
                <a:cs typeface="B Mitra" pitchFamily="2" charset="-78"/>
              </a:rPr>
              <a:t>تعریف </a:t>
            </a:r>
            <a:r>
              <a:rPr lang="fa-IR" sz="1600" dirty="0" smtClean="0">
                <a:cs typeface="B Mitra" pitchFamily="2" charset="-78"/>
              </a:rPr>
              <a:t>جایگاه و شرح وظایف تیم </a:t>
            </a:r>
            <a:r>
              <a:rPr lang="fa-IR" sz="1600" dirty="0">
                <a:cs typeface="B Mitra" pitchFamily="2" charset="-78"/>
              </a:rPr>
              <a:t>معماری در سازمان </a:t>
            </a:r>
          </a:p>
          <a:p>
            <a:pPr marL="285750" indent="-285750">
              <a:buFont typeface="Wingdings" pitchFamily="2" charset="2"/>
              <a:buChar char="ü"/>
            </a:pPr>
            <a:r>
              <a:rPr lang="fa-IR" sz="1600" dirty="0">
                <a:cs typeface="B Mitra" pitchFamily="2" charset="-78"/>
              </a:rPr>
              <a:t>مناسب بودن سطح مهارت‌، تحصیلات و تجارب پرسنل متولی معماری</a:t>
            </a:r>
          </a:p>
          <a:p>
            <a:pPr marL="285750" indent="-285750">
              <a:buFont typeface="Wingdings" pitchFamily="2" charset="2"/>
              <a:buChar char="ü"/>
            </a:pPr>
            <a:r>
              <a:rPr lang="fa-IR" sz="1600" dirty="0">
                <a:cs typeface="B Mitra" pitchFamily="2" charset="-78"/>
              </a:rPr>
              <a:t>تدوین و استقرار فرآيندهای معماری در سازمان</a:t>
            </a:r>
          </a:p>
          <a:p>
            <a:pPr marL="285750" indent="-285750">
              <a:buFont typeface="Wingdings" pitchFamily="2" charset="2"/>
              <a:buChar char="ü"/>
            </a:pPr>
            <a:r>
              <a:rPr lang="fa-IR" sz="1600" dirty="0">
                <a:cs typeface="B Mitra" pitchFamily="2" charset="-78"/>
              </a:rPr>
              <a:t>استقرار نظام کنترل </a:t>
            </a:r>
            <a:r>
              <a:rPr lang="fa-IR" sz="1600" dirty="0" smtClean="0">
                <a:cs typeface="B Mitra" pitchFamily="2" charset="-78"/>
              </a:rPr>
              <a:t>کیفیت پروژه معماری</a:t>
            </a:r>
            <a:endParaRPr lang="fa-IR" sz="1600" dirty="0">
              <a:cs typeface="B Mitra" pitchFamily="2" charset="-78"/>
            </a:endParaRPr>
          </a:p>
          <a:p>
            <a:pPr marL="285750" indent="-285750">
              <a:buFont typeface="Wingdings" pitchFamily="2" charset="2"/>
              <a:buChar char="ü"/>
            </a:pPr>
            <a:r>
              <a:rPr lang="fa-IR" sz="1600" dirty="0">
                <a:cs typeface="B Mitra" pitchFamily="2" charset="-78"/>
              </a:rPr>
              <a:t>ابزار مناسب برای محصولات معماری</a:t>
            </a:r>
          </a:p>
          <a:p>
            <a:pPr marL="285750" indent="-285750">
              <a:buFont typeface="Wingdings" pitchFamily="2" charset="2"/>
              <a:buChar char="ü"/>
            </a:pPr>
            <a:r>
              <a:rPr lang="fa-IR" sz="1600" dirty="0">
                <a:cs typeface="B Mitra" pitchFamily="2" charset="-78"/>
              </a:rPr>
              <a:t>وجود مکانیزم زمان‌بندي‌ و </a:t>
            </a:r>
            <a:r>
              <a:rPr lang="fa-IR" sz="1600" dirty="0" smtClean="0">
                <a:cs typeface="B Mitra" pitchFamily="2" charset="-78"/>
              </a:rPr>
              <a:t>کنترل پیشرفت </a:t>
            </a:r>
            <a:r>
              <a:rPr lang="fa-IR" sz="1600" dirty="0">
                <a:cs typeface="B Mitra" pitchFamily="2" charset="-78"/>
              </a:rPr>
              <a:t>پروژه معماری </a:t>
            </a:r>
          </a:p>
          <a:p>
            <a:pPr marL="285750" indent="-285750">
              <a:buFont typeface="Wingdings" pitchFamily="2" charset="2"/>
              <a:buChar char="ü"/>
            </a:pPr>
            <a:r>
              <a:rPr lang="fa-IR" sz="1600" dirty="0">
                <a:cs typeface="B Mitra" pitchFamily="2" charset="-78"/>
              </a:rPr>
              <a:t>مدیریت ریسک طرح </a:t>
            </a:r>
            <a:r>
              <a:rPr lang="fa-IR" sz="1600" dirty="0" smtClean="0">
                <a:cs typeface="B Mitra" pitchFamily="2" charset="-78"/>
              </a:rPr>
              <a:t>معماری</a:t>
            </a:r>
            <a:endParaRPr lang="fa-IR" sz="1600" dirty="0">
              <a:cs typeface="B Mitra" pitchFamily="2" charset="-78"/>
            </a:endParaRPr>
          </a:p>
        </p:txBody>
      </p:sp>
      <p:sp>
        <p:nvSpPr>
          <p:cNvPr id="6" name="Title 1"/>
          <p:cNvSpPr>
            <a:spLocks noGrp="1"/>
          </p:cNvSpPr>
          <p:nvPr>
            <p:ph type="title"/>
          </p:nvPr>
        </p:nvSpPr>
        <p:spPr>
          <a:xfrm>
            <a:off x="428596" y="0"/>
            <a:ext cx="8229600" cy="781032"/>
          </a:xfrm>
        </p:spPr>
        <p:txBody>
          <a:bodyPr/>
          <a:lstStyle/>
          <a:p>
            <a:r>
              <a:rPr lang="fa-IR" dirty="0"/>
              <a:t>جزئیات شاخص های ارزیابی </a:t>
            </a:r>
          </a:p>
        </p:txBody>
      </p:sp>
    </p:spTree>
    <p:extLst>
      <p:ext uri="{BB962C8B-B14F-4D97-AF65-F5344CB8AC3E}">
        <p14:creationId xmlns:p14="http://schemas.microsoft.com/office/powerpoint/2010/main" val="375211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084168" y="1412848"/>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Planning &amp; Preparation</a:t>
            </a:r>
            <a:r>
              <a:rPr lang="fa-IR" sz="1600" b="1" dirty="0">
                <a:solidFill>
                  <a:schemeClr val="tx1">
                    <a:lumMod val="75000"/>
                    <a:lumOff val="25000"/>
                  </a:schemeClr>
                </a:solidFill>
                <a:cs typeface="B Zar" pitchFamily="2" charset="-78"/>
              </a:rPr>
              <a:t>        </a:t>
            </a:r>
            <a:r>
              <a:rPr lang="fa-IR" sz="1600" b="1" dirty="0" smtClean="0">
                <a:solidFill>
                  <a:schemeClr val="tx1">
                    <a:lumMod val="75000"/>
                    <a:lumOff val="25000"/>
                  </a:schemeClr>
                </a:solidFill>
                <a:cs typeface="B Zar" pitchFamily="2" charset="-78"/>
              </a:rPr>
              <a:t>(</a:t>
            </a:r>
            <a:r>
              <a:rPr lang="fa-IR" sz="1600" b="1" dirty="0">
                <a:solidFill>
                  <a:schemeClr val="tx1">
                    <a:lumMod val="75000"/>
                    <a:lumOff val="25000"/>
                  </a:schemeClr>
                </a:solidFill>
                <a:cs typeface="B Zar" pitchFamily="2" charset="-78"/>
              </a:rPr>
              <a:t>آماده سازی و برنامه ریزی)</a:t>
            </a:r>
          </a:p>
        </p:txBody>
      </p:sp>
      <p:sp>
        <p:nvSpPr>
          <p:cNvPr id="5" name="Rounded Rectangle 4"/>
          <p:cNvSpPr/>
          <p:nvPr/>
        </p:nvSpPr>
        <p:spPr>
          <a:xfrm>
            <a:off x="6084168" y="2060920"/>
            <a:ext cx="2664296" cy="648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1" anchor="ctr"/>
          <a:lstStyle/>
          <a:p>
            <a:pPr lvl="0" algn="ctr"/>
            <a:r>
              <a:rPr lang="en-US" sz="1600" b="1" dirty="0">
                <a:solidFill>
                  <a:schemeClr val="tx1">
                    <a:lumMod val="75000"/>
                    <a:lumOff val="25000"/>
                  </a:schemeClr>
                </a:solidFill>
                <a:cs typeface="B Zar" pitchFamily="2" charset="-78"/>
              </a:rPr>
              <a:t>Governance</a:t>
            </a:r>
            <a:r>
              <a:rPr lang="fa-IR" sz="1600" b="1" dirty="0">
                <a:solidFill>
                  <a:schemeClr val="tx1">
                    <a:lumMod val="75000"/>
                    <a:lumOff val="25000"/>
                  </a:schemeClr>
                </a:solidFill>
                <a:cs typeface="B Zar" pitchFamily="2" charset="-78"/>
              </a:rPr>
              <a:t>                         (راهبری)</a:t>
            </a:r>
            <a:endParaRPr lang="en-US" sz="1600" b="1" dirty="0">
              <a:solidFill>
                <a:schemeClr val="tx1">
                  <a:lumMod val="75000"/>
                  <a:lumOff val="25000"/>
                </a:schemeClr>
              </a:solidFill>
              <a:cs typeface="B Zar" pitchFamily="2" charset="-78"/>
            </a:endParaRPr>
          </a:p>
        </p:txBody>
      </p:sp>
      <p:sp>
        <p:nvSpPr>
          <p:cNvPr id="6" name="Rounded Rectangle 5"/>
          <p:cNvSpPr/>
          <p:nvPr/>
        </p:nvSpPr>
        <p:spPr>
          <a:xfrm>
            <a:off x="6084168" y="2708992"/>
            <a:ext cx="2664296" cy="648000"/>
          </a:xfrm>
          <a:prstGeom prst="roundRect">
            <a:avLst/>
          </a:prstGeom>
        </p:spPr>
        <p:style>
          <a:lnRef idx="3">
            <a:schemeClr val="lt1"/>
          </a:lnRef>
          <a:fillRef idx="1">
            <a:schemeClr val="accent5"/>
          </a:fillRef>
          <a:effectRef idx="1">
            <a:schemeClr val="accent5"/>
          </a:effectRef>
          <a:fontRef idx="minor">
            <a:schemeClr val="lt1"/>
          </a:fontRef>
        </p:style>
        <p:txBody>
          <a:bodyPr lIns="36000" tIns="36000" rIns="36000" bIns="36000" rtlCol="1" anchor="ctr"/>
          <a:lstStyle/>
          <a:p>
            <a:pPr lvl="0" algn="ctr"/>
            <a:r>
              <a:rPr lang="en-US" sz="1600" b="1" dirty="0">
                <a:cs typeface="B Zar" pitchFamily="2" charset="-78"/>
              </a:rPr>
              <a:t>Framework &amp; Methodology</a:t>
            </a:r>
            <a:r>
              <a:rPr lang="fa-IR" sz="1600" b="1" dirty="0">
                <a:cs typeface="B Zar" pitchFamily="2" charset="-78"/>
              </a:rPr>
              <a:t> (چارچوب و متدولوژی)</a:t>
            </a:r>
            <a:endParaRPr lang="en-US" sz="1600" b="1" dirty="0">
              <a:cs typeface="B Zar" pitchFamily="2" charset="-78"/>
            </a:endParaRPr>
          </a:p>
        </p:txBody>
      </p:sp>
      <p:sp>
        <p:nvSpPr>
          <p:cNvPr id="12" name="Rounded Rectangular Callout 11"/>
          <p:cNvSpPr/>
          <p:nvPr/>
        </p:nvSpPr>
        <p:spPr>
          <a:xfrm>
            <a:off x="683568" y="2496396"/>
            <a:ext cx="5256584" cy="1940716"/>
          </a:xfrm>
          <a:prstGeom prst="wedgeRoundRectCallout">
            <a:avLst>
              <a:gd name="adj1" fmla="val 52282"/>
              <a:gd name="adj2" fmla="val -31335"/>
              <a:gd name="adj3" fmla="val 16667"/>
            </a:avLst>
          </a:prstGeom>
        </p:spPr>
        <p:style>
          <a:lnRef idx="2">
            <a:schemeClr val="accent5"/>
          </a:lnRef>
          <a:fillRef idx="1">
            <a:schemeClr val="lt1"/>
          </a:fillRef>
          <a:effectRef idx="0">
            <a:schemeClr val="accent5"/>
          </a:effectRef>
          <a:fontRef idx="minor">
            <a:schemeClr val="dk1"/>
          </a:fontRef>
        </p:style>
        <p:txBody>
          <a:bodyPr lIns="36000" tIns="36000" rIns="36000" bIns="36000" rtlCol="1" anchor="t"/>
          <a:lstStyle/>
          <a:p>
            <a:pPr marL="285750" indent="-285750">
              <a:buFont typeface="Wingdings" pitchFamily="2" charset="2"/>
              <a:buChar char="ü"/>
            </a:pPr>
            <a:r>
              <a:rPr lang="fa-IR" sz="1600" dirty="0" smtClean="0">
                <a:cs typeface="B Mitra" pitchFamily="2" charset="-78"/>
              </a:rPr>
              <a:t>تعریف واژه </a:t>
            </a:r>
            <a:r>
              <a:rPr lang="fa-IR" sz="1600" dirty="0">
                <a:cs typeface="B Mitra" pitchFamily="2" charset="-78"/>
              </a:rPr>
              <a:t>نامه استاندارد طرح معماری</a:t>
            </a:r>
          </a:p>
          <a:p>
            <a:pPr marL="285750" indent="-285750">
              <a:buFont typeface="Wingdings" pitchFamily="2" charset="2"/>
              <a:buChar char="ü"/>
            </a:pPr>
            <a:r>
              <a:rPr lang="fa-IR" sz="1600" dirty="0" smtClean="0">
                <a:cs typeface="B Mitra" pitchFamily="2" charset="-78"/>
              </a:rPr>
              <a:t>سازگاری چارچوب </a:t>
            </a:r>
            <a:r>
              <a:rPr lang="fa-IR" sz="1600" dirty="0">
                <a:cs typeface="B Mitra" pitchFamily="2" charset="-78"/>
              </a:rPr>
              <a:t>پروژه با شرایط سازمان و نیازهای پروژه</a:t>
            </a:r>
          </a:p>
          <a:p>
            <a:pPr marL="285750" indent="-285750">
              <a:buFont typeface="Wingdings" pitchFamily="2" charset="2"/>
              <a:buChar char="ü"/>
            </a:pPr>
            <a:r>
              <a:rPr lang="fa-IR" sz="1600" dirty="0">
                <a:cs typeface="B Mitra" pitchFamily="2" charset="-78"/>
              </a:rPr>
              <a:t>متناسب بودن متدولوژی طرح معماری با </a:t>
            </a:r>
            <a:r>
              <a:rPr lang="fa-IR" sz="1600" dirty="0" smtClean="0">
                <a:cs typeface="B Mitra" pitchFamily="2" charset="-78"/>
              </a:rPr>
              <a:t>تعریف </a:t>
            </a:r>
            <a:r>
              <a:rPr lang="fa-IR" sz="1600" dirty="0">
                <a:cs typeface="B Mitra" pitchFamily="2" charset="-78"/>
              </a:rPr>
              <a:t>پروژه و چارچوب انتخاب شده</a:t>
            </a:r>
          </a:p>
          <a:p>
            <a:pPr marL="285750" indent="-285750">
              <a:buFont typeface="Wingdings" pitchFamily="2" charset="2"/>
              <a:buChar char="ü"/>
            </a:pPr>
            <a:r>
              <a:rPr lang="fa-IR" sz="1600" dirty="0" smtClean="0">
                <a:cs typeface="B Mitra" pitchFamily="2" charset="-78"/>
              </a:rPr>
              <a:t>استفاده از متد </a:t>
            </a:r>
            <a:r>
              <a:rPr lang="fa-IR" sz="1600" dirty="0">
                <a:cs typeface="B Mitra" pitchFamily="2" charset="-78"/>
              </a:rPr>
              <a:t>و نمادهای مدلسازی </a:t>
            </a:r>
            <a:r>
              <a:rPr lang="fa-IR" sz="1600" dirty="0" smtClean="0">
                <a:cs typeface="B Mitra" pitchFamily="2" charset="-78"/>
              </a:rPr>
              <a:t>مناسب </a:t>
            </a:r>
            <a:endParaRPr lang="fa-IR" sz="1600" dirty="0">
              <a:cs typeface="B Mitra" pitchFamily="2" charset="-78"/>
            </a:endParaRPr>
          </a:p>
          <a:p>
            <a:pPr marL="285750" indent="-285750">
              <a:buFont typeface="Wingdings" pitchFamily="2" charset="2"/>
              <a:buChar char="ü"/>
            </a:pPr>
            <a:r>
              <a:rPr lang="fa-IR" sz="1600" dirty="0">
                <a:cs typeface="B Mitra" pitchFamily="2" charset="-78"/>
              </a:rPr>
              <a:t>استفاده </a:t>
            </a:r>
            <a:r>
              <a:rPr lang="fa-IR" sz="1600" dirty="0" smtClean="0">
                <a:cs typeface="B Mitra" pitchFamily="2" charset="-78"/>
              </a:rPr>
              <a:t>مناسب از </a:t>
            </a:r>
            <a:r>
              <a:rPr lang="fa-IR" sz="1600" dirty="0">
                <a:cs typeface="B Mitra" pitchFamily="2" charset="-78"/>
              </a:rPr>
              <a:t>مدل های مرجع و تجارب موفق در طرح معماری</a:t>
            </a:r>
          </a:p>
          <a:p>
            <a:pPr marL="285750" indent="-285750">
              <a:buFont typeface="Wingdings" pitchFamily="2" charset="2"/>
              <a:buChar char="ü"/>
            </a:pPr>
            <a:r>
              <a:rPr lang="fa-IR" sz="1600" dirty="0">
                <a:cs typeface="B Mitra" pitchFamily="2" charset="-78"/>
              </a:rPr>
              <a:t>استفاده مناسب از قالب ها، چک لیست ها و ابزارهای پشتیبانی در طرح معماری</a:t>
            </a:r>
          </a:p>
        </p:txBody>
      </p:sp>
      <p:sp>
        <p:nvSpPr>
          <p:cNvPr id="7" name="Title 1"/>
          <p:cNvSpPr>
            <a:spLocks noGrp="1"/>
          </p:cNvSpPr>
          <p:nvPr>
            <p:ph type="title"/>
          </p:nvPr>
        </p:nvSpPr>
        <p:spPr>
          <a:xfrm>
            <a:off x="428596" y="0"/>
            <a:ext cx="8229600" cy="781032"/>
          </a:xfrm>
        </p:spPr>
        <p:txBody>
          <a:bodyPr/>
          <a:lstStyle/>
          <a:p>
            <a:r>
              <a:rPr lang="fa-IR" dirty="0"/>
              <a:t>جزئیات شاخص های ارزیابی </a:t>
            </a:r>
          </a:p>
        </p:txBody>
      </p:sp>
    </p:spTree>
    <p:extLst>
      <p:ext uri="{BB962C8B-B14F-4D97-AF65-F5344CB8AC3E}">
        <p14:creationId xmlns:p14="http://schemas.microsoft.com/office/powerpoint/2010/main" val="1632852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theme/theme1.xml><?xml version="1.0" encoding="utf-8"?>
<a:theme xmlns:a="http://schemas.openxmlformats.org/drawingml/2006/main" name="Business woman desig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3272</TotalTime>
  <Words>1134</Words>
  <Application>Microsoft Office PowerPoint</Application>
  <PresentationFormat>On-screen Show (4:3)</PresentationFormat>
  <Paragraphs>144</Paragraphs>
  <Slides>16</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Arial</vt:lpstr>
      <vt:lpstr>B Mitra</vt:lpstr>
      <vt:lpstr>B Nazanin</vt:lpstr>
      <vt:lpstr>B Titr</vt:lpstr>
      <vt:lpstr>B Zar</vt:lpstr>
      <vt:lpstr>Calibri</vt:lpstr>
      <vt:lpstr>Verdana</vt:lpstr>
      <vt:lpstr>Wingdings</vt:lpstr>
      <vt:lpstr>Wingdings 2</vt:lpstr>
      <vt:lpstr>Business woman design template</vt:lpstr>
      <vt:lpstr>1395 امیر مهجوریان مدیرفنی آزمایشگاه معماری سازمانی سرویس گرا</vt:lpstr>
      <vt:lpstr>مراحل و نحوه ارزیابی</vt:lpstr>
      <vt:lpstr>شاخص های ارزیابی بلوغ معماری سازمانی</vt:lpstr>
      <vt:lpstr>تشریح مفهوم شاخص ها</vt:lpstr>
      <vt:lpstr>تشریح مفهوم شاخص ها - ادامه</vt:lpstr>
      <vt:lpstr>مدل پیشنهادی:  8 شاخص و 5 سطح بلوغ </vt:lpstr>
      <vt:lpstr>جزئیات شاخص های ارزیابی </vt:lpstr>
      <vt:lpstr>جزئیات شاخص های ارزیابی </vt:lpstr>
      <vt:lpstr>جزئیات شاخص های ارزیابی </vt:lpstr>
      <vt:lpstr>جزئیات شاخص های ارزیابی </vt:lpstr>
      <vt:lpstr>جزئیات شاخص های ارزیابی </vt:lpstr>
      <vt:lpstr>جزئیات شاخص های ارزیابی </vt:lpstr>
      <vt:lpstr>جزئیات شاخص های ارزیابی </vt:lpstr>
      <vt:lpstr>جزئیات شاخص های ارزیابی </vt:lpstr>
      <vt:lpstr>تحلیل نتایج ارزیابی بلوغ معماری سازمانی</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Home</dc:creator>
  <cp:lastModifiedBy>Work</cp:lastModifiedBy>
  <cp:revision>352</cp:revision>
  <dcterms:created xsi:type="dcterms:W3CDTF">2006-08-16T00:00:00Z</dcterms:created>
  <dcterms:modified xsi:type="dcterms:W3CDTF">2024-06-03T16:26:49Z</dcterms:modified>
</cp:coreProperties>
</file>